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7"/>
  </p:notesMasterIdLst>
  <p:sldIdLst>
    <p:sldId id="256" r:id="rId2"/>
    <p:sldId id="257" r:id="rId3"/>
    <p:sldId id="258" r:id="rId4"/>
    <p:sldId id="259" r:id="rId5"/>
    <p:sldId id="260" r:id="rId6"/>
    <p:sldId id="261" r:id="rId7"/>
    <p:sldId id="262" r:id="rId8"/>
    <p:sldId id="266" r:id="rId9"/>
    <p:sldId id="263" r:id="rId10"/>
    <p:sldId id="264" r:id="rId11"/>
    <p:sldId id="265" r:id="rId12"/>
    <p:sldId id="267" r:id="rId13"/>
    <p:sldId id="269" r:id="rId14"/>
    <p:sldId id="270"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61"/>
    <p:restoredTop sz="83803"/>
  </p:normalViewPr>
  <p:slideViewPr>
    <p:cSldViewPr snapToGrid="0">
      <p:cViewPr varScale="1">
        <p:scale>
          <a:sx n="102" d="100"/>
          <a:sy n="102" d="100"/>
        </p:scale>
        <p:origin x="12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60FFA5-8D26-4936-9936-4D9E00FACDE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A1AA9F-6D13-45D3-94A9-32EF4822DF0D}">
      <dgm:prSet/>
      <dgm:spPr/>
      <dgm:t>
        <a:bodyPr/>
        <a:lstStyle/>
        <a:p>
          <a:pPr>
            <a:lnSpc>
              <a:spcPct val="100000"/>
            </a:lnSpc>
          </a:pPr>
          <a:r>
            <a:rPr lang="en-US" dirty="0"/>
            <a:t>Customer churn refers to customers ending their relationship with a company</a:t>
          </a:r>
        </a:p>
        <a:p>
          <a:pPr>
            <a:lnSpc>
              <a:spcPct val="100000"/>
            </a:lnSpc>
          </a:pPr>
          <a:r>
            <a:rPr lang="en-US" dirty="0"/>
            <a:t>This includes closing accounts or switching to competitors, resulting in increasing costs for the company.</a:t>
          </a:r>
        </a:p>
      </dgm:t>
    </dgm:pt>
    <dgm:pt modelId="{AD6B375B-21A9-4FA6-A790-B4298C906D99}" type="parTrans" cxnId="{DC7C9038-7DAB-4BAE-BCC8-500A717402D0}">
      <dgm:prSet/>
      <dgm:spPr/>
      <dgm:t>
        <a:bodyPr/>
        <a:lstStyle/>
        <a:p>
          <a:endParaRPr lang="en-US"/>
        </a:p>
      </dgm:t>
    </dgm:pt>
    <dgm:pt modelId="{FC5CF73A-436A-441C-BB76-67B1DDB6A866}" type="sibTrans" cxnId="{DC7C9038-7DAB-4BAE-BCC8-500A717402D0}">
      <dgm:prSet/>
      <dgm:spPr/>
      <dgm:t>
        <a:bodyPr/>
        <a:lstStyle/>
        <a:p>
          <a:endParaRPr lang="en-US"/>
        </a:p>
      </dgm:t>
    </dgm:pt>
    <dgm:pt modelId="{2F87D059-3AD5-4F26-A326-9C09A974B9A5}">
      <dgm:prSet/>
      <dgm:spPr/>
      <dgm:t>
        <a:bodyPr/>
        <a:lstStyle/>
        <a:p>
          <a:pPr>
            <a:lnSpc>
              <a:spcPct val="100000"/>
            </a:lnSpc>
          </a:pPr>
          <a:r>
            <a:rPr lang="en-US" dirty="0"/>
            <a:t>Mitigating customer churn is crucial.</a:t>
          </a:r>
        </a:p>
        <a:p>
          <a:pPr>
            <a:lnSpc>
              <a:spcPct val="100000"/>
            </a:lnSpc>
          </a:pPr>
          <a:r>
            <a:rPr lang="en-US" dirty="0"/>
            <a:t>One effective strategy is customer churn prediction, allowing for companies to identify at-risk customer and implement targeted retention tactics</a:t>
          </a:r>
        </a:p>
      </dgm:t>
    </dgm:pt>
    <dgm:pt modelId="{E6320942-2AD0-42B4-9946-0602EE0B1BD9}" type="parTrans" cxnId="{8D838705-225B-4F35-BE8B-46D9440F0A04}">
      <dgm:prSet/>
      <dgm:spPr/>
      <dgm:t>
        <a:bodyPr/>
        <a:lstStyle/>
        <a:p>
          <a:endParaRPr lang="en-US"/>
        </a:p>
      </dgm:t>
    </dgm:pt>
    <dgm:pt modelId="{67D2F0C0-5762-41BF-AE1E-9C0F2FFF4BE2}" type="sibTrans" cxnId="{8D838705-225B-4F35-BE8B-46D9440F0A04}">
      <dgm:prSet/>
      <dgm:spPr/>
      <dgm:t>
        <a:bodyPr/>
        <a:lstStyle/>
        <a:p>
          <a:endParaRPr lang="en-US"/>
        </a:p>
      </dgm:t>
    </dgm:pt>
    <dgm:pt modelId="{0C14D02B-3976-4A2B-B192-915899267029}">
      <dgm:prSet/>
      <dgm:spPr/>
      <dgm:t>
        <a:bodyPr/>
        <a:lstStyle/>
        <a:p>
          <a:pPr>
            <a:lnSpc>
              <a:spcPct val="100000"/>
            </a:lnSpc>
          </a:pPr>
          <a:r>
            <a:rPr lang="en-US" dirty="0"/>
            <a:t>Churn prediction optimizes resource allocation.</a:t>
          </a:r>
        </a:p>
        <a:p>
          <a:pPr>
            <a:lnSpc>
              <a:spcPct val="100000"/>
            </a:lnSpc>
          </a:pPr>
          <a:r>
            <a:rPr lang="en-US" dirty="0"/>
            <a:t>Also improves operational efficiency, sustains current client base, and is essential for success in a competitive financial landscape</a:t>
          </a:r>
        </a:p>
      </dgm:t>
    </dgm:pt>
    <dgm:pt modelId="{D6014896-7C6C-407D-828F-141055E9DAC6}" type="parTrans" cxnId="{1D646049-AAA5-4F83-8AD8-EF42A3F2B07B}">
      <dgm:prSet/>
      <dgm:spPr/>
      <dgm:t>
        <a:bodyPr/>
        <a:lstStyle/>
        <a:p>
          <a:endParaRPr lang="en-US"/>
        </a:p>
      </dgm:t>
    </dgm:pt>
    <dgm:pt modelId="{BC5335BF-CC26-4C38-B992-E039E364C800}" type="sibTrans" cxnId="{1D646049-AAA5-4F83-8AD8-EF42A3F2B07B}">
      <dgm:prSet/>
      <dgm:spPr/>
      <dgm:t>
        <a:bodyPr/>
        <a:lstStyle/>
        <a:p>
          <a:endParaRPr lang="en-US"/>
        </a:p>
      </dgm:t>
    </dgm:pt>
    <dgm:pt modelId="{A31358BF-5C17-4832-A6C3-796128AEA7CD}" type="pres">
      <dgm:prSet presAssocID="{9260FFA5-8D26-4936-9936-4D9E00FACDEA}" presName="root" presStyleCnt="0">
        <dgm:presLayoutVars>
          <dgm:dir/>
          <dgm:resizeHandles val="exact"/>
        </dgm:presLayoutVars>
      </dgm:prSet>
      <dgm:spPr/>
    </dgm:pt>
    <dgm:pt modelId="{19B4C5F5-7B3F-48CB-AB34-8B6BDE0DCEC9}" type="pres">
      <dgm:prSet presAssocID="{E2A1AA9F-6D13-45D3-94A9-32EF4822DF0D}" presName="compNode" presStyleCnt="0"/>
      <dgm:spPr/>
    </dgm:pt>
    <dgm:pt modelId="{F166E698-C4B5-44A9-B9AD-DCE03D23F503}" type="pres">
      <dgm:prSet presAssocID="{E2A1AA9F-6D13-45D3-94A9-32EF4822DF0D}" presName="bgRect" presStyleLbl="bgShp" presStyleIdx="0" presStyleCnt="3"/>
      <dgm:spPr/>
    </dgm:pt>
    <dgm:pt modelId="{CFF5B345-0D87-46F6-B0EF-272965AA1ED8}" type="pres">
      <dgm:prSet presAssocID="{E2A1AA9F-6D13-45D3-94A9-32EF4822DF0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10D35251-A482-413C-A122-0F8201DC30F2}" type="pres">
      <dgm:prSet presAssocID="{E2A1AA9F-6D13-45D3-94A9-32EF4822DF0D}" presName="spaceRect" presStyleCnt="0"/>
      <dgm:spPr/>
    </dgm:pt>
    <dgm:pt modelId="{F355C7A9-C39F-4C6E-88E5-248E079318B9}" type="pres">
      <dgm:prSet presAssocID="{E2A1AA9F-6D13-45D3-94A9-32EF4822DF0D}" presName="parTx" presStyleLbl="revTx" presStyleIdx="0" presStyleCnt="3">
        <dgm:presLayoutVars>
          <dgm:chMax val="0"/>
          <dgm:chPref val="0"/>
        </dgm:presLayoutVars>
      </dgm:prSet>
      <dgm:spPr/>
    </dgm:pt>
    <dgm:pt modelId="{C49F5459-0059-49D2-90FD-DC2A6E5AA8D8}" type="pres">
      <dgm:prSet presAssocID="{FC5CF73A-436A-441C-BB76-67B1DDB6A866}" presName="sibTrans" presStyleCnt="0"/>
      <dgm:spPr/>
    </dgm:pt>
    <dgm:pt modelId="{6D8C3F45-0C87-4EB6-A55B-D7A6A9B3D3E7}" type="pres">
      <dgm:prSet presAssocID="{2F87D059-3AD5-4F26-A326-9C09A974B9A5}" presName="compNode" presStyleCnt="0"/>
      <dgm:spPr/>
    </dgm:pt>
    <dgm:pt modelId="{FBC8489F-97BB-4315-87F7-EC80B86A9083}" type="pres">
      <dgm:prSet presAssocID="{2F87D059-3AD5-4F26-A326-9C09A974B9A5}" presName="bgRect" presStyleLbl="bgShp" presStyleIdx="1" presStyleCnt="3"/>
      <dgm:spPr/>
    </dgm:pt>
    <dgm:pt modelId="{B7B1AF93-64A4-449B-BE07-326E756A82C4}" type="pres">
      <dgm:prSet presAssocID="{2F87D059-3AD5-4F26-A326-9C09A974B9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4043509D-9280-42AA-A95D-731D1F73EFFA}" type="pres">
      <dgm:prSet presAssocID="{2F87D059-3AD5-4F26-A326-9C09A974B9A5}" presName="spaceRect" presStyleCnt="0"/>
      <dgm:spPr/>
    </dgm:pt>
    <dgm:pt modelId="{45473E37-0C3E-43FB-91AE-0E7379120D96}" type="pres">
      <dgm:prSet presAssocID="{2F87D059-3AD5-4F26-A326-9C09A974B9A5}" presName="parTx" presStyleLbl="revTx" presStyleIdx="1" presStyleCnt="3">
        <dgm:presLayoutVars>
          <dgm:chMax val="0"/>
          <dgm:chPref val="0"/>
        </dgm:presLayoutVars>
      </dgm:prSet>
      <dgm:spPr/>
    </dgm:pt>
    <dgm:pt modelId="{06F4606E-1864-42B4-9234-BA37414995AE}" type="pres">
      <dgm:prSet presAssocID="{67D2F0C0-5762-41BF-AE1E-9C0F2FFF4BE2}" presName="sibTrans" presStyleCnt="0"/>
      <dgm:spPr/>
    </dgm:pt>
    <dgm:pt modelId="{B1F950EB-10BA-40DE-BD87-B3D785C5792E}" type="pres">
      <dgm:prSet presAssocID="{0C14D02B-3976-4A2B-B192-915899267029}" presName="compNode" presStyleCnt="0"/>
      <dgm:spPr/>
    </dgm:pt>
    <dgm:pt modelId="{90BDB0D6-53EC-4761-A7D3-B378FB4CA858}" type="pres">
      <dgm:prSet presAssocID="{0C14D02B-3976-4A2B-B192-915899267029}" presName="bgRect" presStyleLbl="bgShp" presStyleIdx="2" presStyleCnt="3"/>
      <dgm:spPr/>
    </dgm:pt>
    <dgm:pt modelId="{0D8D5ACA-B71F-47EF-BDF9-63635E4F0DBA}" type="pres">
      <dgm:prSet presAssocID="{0C14D02B-3976-4A2B-B192-91589926702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1EC1394A-C558-49F7-85FF-628DD5554CF7}" type="pres">
      <dgm:prSet presAssocID="{0C14D02B-3976-4A2B-B192-915899267029}" presName="spaceRect" presStyleCnt="0"/>
      <dgm:spPr/>
    </dgm:pt>
    <dgm:pt modelId="{AE520439-D78E-43DC-BE78-DC9617CCEF5A}" type="pres">
      <dgm:prSet presAssocID="{0C14D02B-3976-4A2B-B192-915899267029}" presName="parTx" presStyleLbl="revTx" presStyleIdx="2" presStyleCnt="3">
        <dgm:presLayoutVars>
          <dgm:chMax val="0"/>
          <dgm:chPref val="0"/>
        </dgm:presLayoutVars>
      </dgm:prSet>
      <dgm:spPr/>
    </dgm:pt>
  </dgm:ptLst>
  <dgm:cxnLst>
    <dgm:cxn modelId="{8D838705-225B-4F35-BE8B-46D9440F0A04}" srcId="{9260FFA5-8D26-4936-9936-4D9E00FACDEA}" destId="{2F87D059-3AD5-4F26-A326-9C09A974B9A5}" srcOrd="1" destOrd="0" parTransId="{E6320942-2AD0-42B4-9946-0602EE0B1BD9}" sibTransId="{67D2F0C0-5762-41BF-AE1E-9C0F2FFF4BE2}"/>
    <dgm:cxn modelId="{DC7C9038-7DAB-4BAE-BCC8-500A717402D0}" srcId="{9260FFA5-8D26-4936-9936-4D9E00FACDEA}" destId="{E2A1AA9F-6D13-45D3-94A9-32EF4822DF0D}" srcOrd="0" destOrd="0" parTransId="{AD6B375B-21A9-4FA6-A790-B4298C906D99}" sibTransId="{FC5CF73A-436A-441C-BB76-67B1DDB6A866}"/>
    <dgm:cxn modelId="{1D646049-AAA5-4F83-8AD8-EF42A3F2B07B}" srcId="{9260FFA5-8D26-4936-9936-4D9E00FACDEA}" destId="{0C14D02B-3976-4A2B-B192-915899267029}" srcOrd="2" destOrd="0" parTransId="{D6014896-7C6C-407D-828F-141055E9DAC6}" sibTransId="{BC5335BF-CC26-4C38-B992-E039E364C800}"/>
    <dgm:cxn modelId="{8F922E76-EC99-8748-A096-CA1885D26DB8}" type="presOf" srcId="{0C14D02B-3976-4A2B-B192-915899267029}" destId="{AE520439-D78E-43DC-BE78-DC9617CCEF5A}" srcOrd="0" destOrd="0" presId="urn:microsoft.com/office/officeart/2018/2/layout/IconVerticalSolidList"/>
    <dgm:cxn modelId="{06322577-5D62-424B-AAE8-AF077E1F274E}" type="presOf" srcId="{9260FFA5-8D26-4936-9936-4D9E00FACDEA}" destId="{A31358BF-5C17-4832-A6C3-796128AEA7CD}" srcOrd="0" destOrd="0" presId="urn:microsoft.com/office/officeart/2018/2/layout/IconVerticalSolidList"/>
    <dgm:cxn modelId="{CFDBF3B4-6A35-4B4D-A3AB-2009B2082EFD}" type="presOf" srcId="{2F87D059-3AD5-4F26-A326-9C09A974B9A5}" destId="{45473E37-0C3E-43FB-91AE-0E7379120D96}" srcOrd="0" destOrd="0" presId="urn:microsoft.com/office/officeart/2018/2/layout/IconVerticalSolidList"/>
    <dgm:cxn modelId="{0097C0B7-7A15-5040-8BE1-0FC67233BB7D}" type="presOf" srcId="{E2A1AA9F-6D13-45D3-94A9-32EF4822DF0D}" destId="{F355C7A9-C39F-4C6E-88E5-248E079318B9}" srcOrd="0" destOrd="0" presId="urn:microsoft.com/office/officeart/2018/2/layout/IconVerticalSolidList"/>
    <dgm:cxn modelId="{74A04655-2B08-8742-8568-CDBF22EC9BBF}" type="presParOf" srcId="{A31358BF-5C17-4832-A6C3-796128AEA7CD}" destId="{19B4C5F5-7B3F-48CB-AB34-8B6BDE0DCEC9}" srcOrd="0" destOrd="0" presId="urn:microsoft.com/office/officeart/2018/2/layout/IconVerticalSolidList"/>
    <dgm:cxn modelId="{9D6CB8CB-D800-2942-842E-6D3DD9CB93F7}" type="presParOf" srcId="{19B4C5F5-7B3F-48CB-AB34-8B6BDE0DCEC9}" destId="{F166E698-C4B5-44A9-B9AD-DCE03D23F503}" srcOrd="0" destOrd="0" presId="urn:microsoft.com/office/officeart/2018/2/layout/IconVerticalSolidList"/>
    <dgm:cxn modelId="{1C64F930-BB5D-7E43-9EA4-28971565C8B5}" type="presParOf" srcId="{19B4C5F5-7B3F-48CB-AB34-8B6BDE0DCEC9}" destId="{CFF5B345-0D87-46F6-B0EF-272965AA1ED8}" srcOrd="1" destOrd="0" presId="urn:microsoft.com/office/officeart/2018/2/layout/IconVerticalSolidList"/>
    <dgm:cxn modelId="{7485D3F8-1EBC-EB4A-B2D1-B926B36950B9}" type="presParOf" srcId="{19B4C5F5-7B3F-48CB-AB34-8B6BDE0DCEC9}" destId="{10D35251-A482-413C-A122-0F8201DC30F2}" srcOrd="2" destOrd="0" presId="urn:microsoft.com/office/officeart/2018/2/layout/IconVerticalSolidList"/>
    <dgm:cxn modelId="{EE887C52-19AD-7B45-8DCC-51E9C2CB06D1}" type="presParOf" srcId="{19B4C5F5-7B3F-48CB-AB34-8B6BDE0DCEC9}" destId="{F355C7A9-C39F-4C6E-88E5-248E079318B9}" srcOrd="3" destOrd="0" presId="urn:microsoft.com/office/officeart/2018/2/layout/IconVerticalSolidList"/>
    <dgm:cxn modelId="{611CC7F7-9551-0D4B-82D4-EB5CA165D064}" type="presParOf" srcId="{A31358BF-5C17-4832-A6C3-796128AEA7CD}" destId="{C49F5459-0059-49D2-90FD-DC2A6E5AA8D8}" srcOrd="1" destOrd="0" presId="urn:microsoft.com/office/officeart/2018/2/layout/IconVerticalSolidList"/>
    <dgm:cxn modelId="{EFD0C1E1-24B2-5A43-B7CD-E3E1B95F0CAA}" type="presParOf" srcId="{A31358BF-5C17-4832-A6C3-796128AEA7CD}" destId="{6D8C3F45-0C87-4EB6-A55B-D7A6A9B3D3E7}" srcOrd="2" destOrd="0" presId="urn:microsoft.com/office/officeart/2018/2/layout/IconVerticalSolidList"/>
    <dgm:cxn modelId="{2EF8FC78-B42A-1742-B33A-5EB97DE0573A}" type="presParOf" srcId="{6D8C3F45-0C87-4EB6-A55B-D7A6A9B3D3E7}" destId="{FBC8489F-97BB-4315-87F7-EC80B86A9083}" srcOrd="0" destOrd="0" presId="urn:microsoft.com/office/officeart/2018/2/layout/IconVerticalSolidList"/>
    <dgm:cxn modelId="{8E4FD6D1-FA06-6049-ACE3-12472BB6135F}" type="presParOf" srcId="{6D8C3F45-0C87-4EB6-A55B-D7A6A9B3D3E7}" destId="{B7B1AF93-64A4-449B-BE07-326E756A82C4}" srcOrd="1" destOrd="0" presId="urn:microsoft.com/office/officeart/2018/2/layout/IconVerticalSolidList"/>
    <dgm:cxn modelId="{A41A1201-0641-4C43-9A65-226FF0EF6B6B}" type="presParOf" srcId="{6D8C3F45-0C87-4EB6-A55B-D7A6A9B3D3E7}" destId="{4043509D-9280-42AA-A95D-731D1F73EFFA}" srcOrd="2" destOrd="0" presId="urn:microsoft.com/office/officeart/2018/2/layout/IconVerticalSolidList"/>
    <dgm:cxn modelId="{96AFDF4D-5AD9-2740-8733-2EA149AD4358}" type="presParOf" srcId="{6D8C3F45-0C87-4EB6-A55B-D7A6A9B3D3E7}" destId="{45473E37-0C3E-43FB-91AE-0E7379120D96}" srcOrd="3" destOrd="0" presId="urn:microsoft.com/office/officeart/2018/2/layout/IconVerticalSolidList"/>
    <dgm:cxn modelId="{0F274910-22EE-324B-A9E5-F3DE8F7E87ED}" type="presParOf" srcId="{A31358BF-5C17-4832-A6C3-796128AEA7CD}" destId="{06F4606E-1864-42B4-9234-BA37414995AE}" srcOrd="3" destOrd="0" presId="urn:microsoft.com/office/officeart/2018/2/layout/IconVerticalSolidList"/>
    <dgm:cxn modelId="{908B23BD-93D1-3F42-A1D5-07A617AF8B73}" type="presParOf" srcId="{A31358BF-5C17-4832-A6C3-796128AEA7CD}" destId="{B1F950EB-10BA-40DE-BD87-B3D785C5792E}" srcOrd="4" destOrd="0" presId="urn:microsoft.com/office/officeart/2018/2/layout/IconVerticalSolidList"/>
    <dgm:cxn modelId="{30CE7B0E-95B5-BB47-999A-928FBC41D1BD}" type="presParOf" srcId="{B1F950EB-10BA-40DE-BD87-B3D785C5792E}" destId="{90BDB0D6-53EC-4761-A7D3-B378FB4CA858}" srcOrd="0" destOrd="0" presId="urn:microsoft.com/office/officeart/2018/2/layout/IconVerticalSolidList"/>
    <dgm:cxn modelId="{6C49B30A-AB41-C34D-8F05-DC05F238635A}" type="presParOf" srcId="{B1F950EB-10BA-40DE-BD87-B3D785C5792E}" destId="{0D8D5ACA-B71F-47EF-BDF9-63635E4F0DBA}" srcOrd="1" destOrd="0" presId="urn:microsoft.com/office/officeart/2018/2/layout/IconVerticalSolidList"/>
    <dgm:cxn modelId="{A6929002-B51F-1145-99D1-276AC83A6602}" type="presParOf" srcId="{B1F950EB-10BA-40DE-BD87-B3D785C5792E}" destId="{1EC1394A-C558-49F7-85FF-628DD5554CF7}" srcOrd="2" destOrd="0" presId="urn:microsoft.com/office/officeart/2018/2/layout/IconVerticalSolidList"/>
    <dgm:cxn modelId="{D599381A-9C4A-7E40-A8A4-F8493FAB29F7}" type="presParOf" srcId="{B1F950EB-10BA-40DE-BD87-B3D785C5792E}" destId="{AE520439-D78E-43DC-BE78-DC9617CCEF5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43543C-8AD3-43A7-BA9F-5DD3FB2C9597}" type="doc">
      <dgm:prSet loTypeId="urn:microsoft.com/office/officeart/2016/7/layout/BasicProcessNew" loCatId="process" qsTypeId="urn:microsoft.com/office/officeart/2005/8/quickstyle/simple1" qsCatId="simple" csTypeId="urn:microsoft.com/office/officeart/2005/8/colors/colorful2" csCatId="colorful" phldr="1"/>
      <dgm:spPr/>
      <dgm:t>
        <a:bodyPr/>
        <a:lstStyle/>
        <a:p>
          <a:endParaRPr lang="en-US"/>
        </a:p>
      </dgm:t>
    </dgm:pt>
    <dgm:pt modelId="{24915E34-2997-4974-BCF0-30C35DA43BDD}">
      <dgm:prSet/>
      <dgm:spPr/>
      <dgm:t>
        <a:bodyPr/>
        <a:lstStyle/>
        <a:p>
          <a:r>
            <a:rPr lang="en-US" dirty="0"/>
            <a:t>Dataset contains 18 variables including geography, gender, age, tenure, credit score, balance, complaints, satisfaction score, and a binary indicator for customer churn</a:t>
          </a:r>
        </a:p>
      </dgm:t>
    </dgm:pt>
    <dgm:pt modelId="{8DF1A965-BBBE-4960-8E21-718394DBBE36}" type="parTrans" cxnId="{4FE6CA64-F845-4BC0-B8E7-6BB7FCE3D405}">
      <dgm:prSet/>
      <dgm:spPr/>
      <dgm:t>
        <a:bodyPr/>
        <a:lstStyle/>
        <a:p>
          <a:endParaRPr lang="en-US"/>
        </a:p>
      </dgm:t>
    </dgm:pt>
    <dgm:pt modelId="{65F7147D-2224-47F1-9C99-863EBD57C4C5}" type="sibTrans" cxnId="{4FE6CA64-F845-4BC0-B8E7-6BB7FCE3D405}">
      <dgm:prSet/>
      <dgm:spPr/>
      <dgm:t>
        <a:bodyPr/>
        <a:lstStyle/>
        <a:p>
          <a:endParaRPr lang="en-US"/>
        </a:p>
      </dgm:t>
    </dgm:pt>
    <dgm:pt modelId="{D9E2239B-8368-48E4-BDBA-0C0E80A8ABFB}">
      <dgm:prSet custT="1"/>
      <dgm:spPr/>
      <dgm:t>
        <a:bodyPr/>
        <a:lstStyle/>
        <a:p>
          <a:r>
            <a:rPr lang="en-US" sz="1600" dirty="0"/>
            <a:t>Removed unnecessary variables, including variables to protect customer privacy</a:t>
          </a:r>
        </a:p>
      </dgm:t>
    </dgm:pt>
    <dgm:pt modelId="{F6100999-B923-4E01-B598-D1F23A6615B8}" type="parTrans" cxnId="{E9BF67FA-F6F3-4E78-8ACF-4F902EDE0BCF}">
      <dgm:prSet/>
      <dgm:spPr/>
      <dgm:t>
        <a:bodyPr/>
        <a:lstStyle/>
        <a:p>
          <a:endParaRPr lang="en-US"/>
        </a:p>
      </dgm:t>
    </dgm:pt>
    <dgm:pt modelId="{CC7B6FDC-3F51-4FC7-9C5F-297AA169849A}" type="sibTrans" cxnId="{E9BF67FA-F6F3-4E78-8ACF-4F902EDE0BCF}">
      <dgm:prSet/>
      <dgm:spPr/>
      <dgm:t>
        <a:bodyPr/>
        <a:lstStyle/>
        <a:p>
          <a:endParaRPr lang="en-US"/>
        </a:p>
      </dgm:t>
    </dgm:pt>
    <dgm:pt modelId="{196C2FA5-D280-4983-9152-3CEF11192BB6}">
      <dgm:prSet custT="1"/>
      <dgm:spPr/>
      <dgm:t>
        <a:bodyPr/>
        <a:lstStyle/>
        <a:p>
          <a:r>
            <a:rPr lang="en-US" sz="1600" dirty="0"/>
            <a:t>Transformed categorical variables into dummy variables</a:t>
          </a:r>
        </a:p>
      </dgm:t>
    </dgm:pt>
    <dgm:pt modelId="{6808DBBA-5A34-4F74-B68B-139B79C7D69D}" type="parTrans" cxnId="{B1438D3F-7890-4019-8989-B37F01760C91}">
      <dgm:prSet/>
      <dgm:spPr/>
      <dgm:t>
        <a:bodyPr/>
        <a:lstStyle/>
        <a:p>
          <a:endParaRPr lang="en-US"/>
        </a:p>
      </dgm:t>
    </dgm:pt>
    <dgm:pt modelId="{F9FDF266-8E3E-4679-B69A-B8CE34B6349E}" type="sibTrans" cxnId="{B1438D3F-7890-4019-8989-B37F01760C91}">
      <dgm:prSet/>
      <dgm:spPr/>
      <dgm:t>
        <a:bodyPr/>
        <a:lstStyle/>
        <a:p>
          <a:endParaRPr lang="en-US"/>
        </a:p>
      </dgm:t>
    </dgm:pt>
    <dgm:pt modelId="{827E997F-C213-477E-BE85-E2456F86EE74}">
      <dgm:prSet custT="1"/>
      <dgm:spPr/>
      <dgm:t>
        <a:bodyPr/>
        <a:lstStyle/>
        <a:p>
          <a:r>
            <a:rPr lang="en-US" sz="1600" dirty="0"/>
            <a:t>No missing values to deal with.</a:t>
          </a:r>
        </a:p>
      </dgm:t>
    </dgm:pt>
    <dgm:pt modelId="{0420C514-03B2-4CDF-9213-64590D61FD10}" type="parTrans" cxnId="{5AA8B824-284F-4C37-9985-ED0083255A8F}">
      <dgm:prSet/>
      <dgm:spPr/>
      <dgm:t>
        <a:bodyPr/>
        <a:lstStyle/>
        <a:p>
          <a:endParaRPr lang="en-US"/>
        </a:p>
      </dgm:t>
    </dgm:pt>
    <dgm:pt modelId="{1A822A52-E256-4C73-B507-F8776F57094F}" type="sibTrans" cxnId="{5AA8B824-284F-4C37-9985-ED0083255A8F}">
      <dgm:prSet/>
      <dgm:spPr/>
      <dgm:t>
        <a:bodyPr/>
        <a:lstStyle/>
        <a:p>
          <a:endParaRPr lang="en-US"/>
        </a:p>
      </dgm:t>
    </dgm:pt>
    <dgm:pt modelId="{EAEAD614-A664-B74F-B706-2E2A38280B4E}" type="pres">
      <dgm:prSet presAssocID="{9C43543C-8AD3-43A7-BA9F-5DD3FB2C9597}" presName="Name0" presStyleCnt="0">
        <dgm:presLayoutVars>
          <dgm:dir/>
          <dgm:resizeHandles val="exact"/>
        </dgm:presLayoutVars>
      </dgm:prSet>
      <dgm:spPr/>
    </dgm:pt>
    <dgm:pt modelId="{4B841136-3D47-374D-A043-1774A1E5401A}" type="pres">
      <dgm:prSet presAssocID="{24915E34-2997-4974-BCF0-30C35DA43BDD}" presName="node" presStyleLbl="node1" presStyleIdx="0" presStyleCnt="7" custScaleX="124224" custScaleY="118782">
        <dgm:presLayoutVars>
          <dgm:bulletEnabled val="1"/>
        </dgm:presLayoutVars>
      </dgm:prSet>
      <dgm:spPr/>
    </dgm:pt>
    <dgm:pt modelId="{7E7C635A-9ABE-3340-86AB-C63BACE72269}" type="pres">
      <dgm:prSet presAssocID="{65F7147D-2224-47F1-9C99-863EBD57C4C5}" presName="sibTransSpacerBeforeConnector" presStyleCnt="0"/>
      <dgm:spPr/>
    </dgm:pt>
    <dgm:pt modelId="{F1DACFCF-B600-CA49-B94B-A1248D8E8881}" type="pres">
      <dgm:prSet presAssocID="{65F7147D-2224-47F1-9C99-863EBD57C4C5}" presName="sibTrans" presStyleLbl="node1" presStyleIdx="1" presStyleCnt="7"/>
      <dgm:spPr/>
    </dgm:pt>
    <dgm:pt modelId="{367BBE67-5882-254F-B259-CF3D46647F15}" type="pres">
      <dgm:prSet presAssocID="{65F7147D-2224-47F1-9C99-863EBD57C4C5}" presName="sibTransSpacerAfterConnector" presStyleCnt="0"/>
      <dgm:spPr/>
    </dgm:pt>
    <dgm:pt modelId="{D3672F30-6ADF-564D-B332-872ED302CC7B}" type="pres">
      <dgm:prSet presAssocID="{D9E2239B-8368-48E4-BDBA-0C0E80A8ABFB}" presName="node" presStyleLbl="node1" presStyleIdx="2" presStyleCnt="7" custScaleX="117005" custScaleY="122953">
        <dgm:presLayoutVars>
          <dgm:bulletEnabled val="1"/>
        </dgm:presLayoutVars>
      </dgm:prSet>
      <dgm:spPr/>
    </dgm:pt>
    <dgm:pt modelId="{C7FE2B9D-DFC4-FF4E-8284-5F1A10261F98}" type="pres">
      <dgm:prSet presAssocID="{CC7B6FDC-3F51-4FC7-9C5F-297AA169849A}" presName="sibTransSpacerBeforeConnector" presStyleCnt="0"/>
      <dgm:spPr/>
    </dgm:pt>
    <dgm:pt modelId="{EAAC528C-90B9-FE45-8885-0D1E82BB4E09}" type="pres">
      <dgm:prSet presAssocID="{CC7B6FDC-3F51-4FC7-9C5F-297AA169849A}" presName="sibTrans" presStyleLbl="node1" presStyleIdx="3" presStyleCnt="7"/>
      <dgm:spPr/>
    </dgm:pt>
    <dgm:pt modelId="{4A5B51C7-5780-EF49-B352-9F666D1BC0D3}" type="pres">
      <dgm:prSet presAssocID="{CC7B6FDC-3F51-4FC7-9C5F-297AA169849A}" presName="sibTransSpacerAfterConnector" presStyleCnt="0"/>
      <dgm:spPr/>
    </dgm:pt>
    <dgm:pt modelId="{3E2053E5-420A-6944-9E61-439A0AA6BD32}" type="pres">
      <dgm:prSet presAssocID="{196C2FA5-D280-4983-9152-3CEF11192BB6}" presName="node" presStyleLbl="node1" presStyleIdx="4" presStyleCnt="7" custScaleX="122372" custScaleY="128555">
        <dgm:presLayoutVars>
          <dgm:bulletEnabled val="1"/>
        </dgm:presLayoutVars>
      </dgm:prSet>
      <dgm:spPr/>
    </dgm:pt>
    <dgm:pt modelId="{7CBC4E04-41B6-FF49-AC81-113E727278F6}" type="pres">
      <dgm:prSet presAssocID="{F9FDF266-8E3E-4679-B69A-B8CE34B6349E}" presName="sibTransSpacerBeforeConnector" presStyleCnt="0"/>
      <dgm:spPr/>
    </dgm:pt>
    <dgm:pt modelId="{764A4E87-3A12-CA49-A97C-457456045D16}" type="pres">
      <dgm:prSet presAssocID="{F9FDF266-8E3E-4679-B69A-B8CE34B6349E}" presName="sibTrans" presStyleLbl="node1" presStyleIdx="5" presStyleCnt="7"/>
      <dgm:spPr/>
    </dgm:pt>
    <dgm:pt modelId="{35EA08A9-8D95-D949-8B95-CE30182DF9A3}" type="pres">
      <dgm:prSet presAssocID="{F9FDF266-8E3E-4679-B69A-B8CE34B6349E}" presName="sibTransSpacerAfterConnector" presStyleCnt="0"/>
      <dgm:spPr/>
    </dgm:pt>
    <dgm:pt modelId="{D83409DA-EA51-DE42-B738-EFA3E21C7FB4}" type="pres">
      <dgm:prSet presAssocID="{827E997F-C213-477E-BE85-E2456F86EE74}" presName="node" presStyleLbl="node1" presStyleIdx="6" presStyleCnt="7" custScaleX="103241" custScaleY="129374">
        <dgm:presLayoutVars>
          <dgm:bulletEnabled val="1"/>
        </dgm:presLayoutVars>
      </dgm:prSet>
      <dgm:spPr/>
    </dgm:pt>
  </dgm:ptLst>
  <dgm:cxnLst>
    <dgm:cxn modelId="{7846850F-8481-1D44-B1BC-9CB396437130}" type="presOf" srcId="{9C43543C-8AD3-43A7-BA9F-5DD3FB2C9597}" destId="{EAEAD614-A664-B74F-B706-2E2A38280B4E}" srcOrd="0" destOrd="0" presId="urn:microsoft.com/office/officeart/2016/7/layout/BasicProcessNew"/>
    <dgm:cxn modelId="{51318023-43DB-8F49-8536-0AC70108D232}" type="presOf" srcId="{CC7B6FDC-3F51-4FC7-9C5F-297AA169849A}" destId="{EAAC528C-90B9-FE45-8885-0D1E82BB4E09}" srcOrd="0" destOrd="0" presId="urn:microsoft.com/office/officeart/2016/7/layout/BasicProcessNew"/>
    <dgm:cxn modelId="{5AA8B824-284F-4C37-9985-ED0083255A8F}" srcId="{9C43543C-8AD3-43A7-BA9F-5DD3FB2C9597}" destId="{827E997F-C213-477E-BE85-E2456F86EE74}" srcOrd="3" destOrd="0" parTransId="{0420C514-03B2-4CDF-9213-64590D61FD10}" sibTransId="{1A822A52-E256-4C73-B507-F8776F57094F}"/>
    <dgm:cxn modelId="{A0B9E432-6B1E-FB46-8A35-041EEC1061EE}" type="presOf" srcId="{196C2FA5-D280-4983-9152-3CEF11192BB6}" destId="{3E2053E5-420A-6944-9E61-439A0AA6BD32}" srcOrd="0" destOrd="0" presId="urn:microsoft.com/office/officeart/2016/7/layout/BasicProcessNew"/>
    <dgm:cxn modelId="{B1438D3F-7890-4019-8989-B37F01760C91}" srcId="{9C43543C-8AD3-43A7-BA9F-5DD3FB2C9597}" destId="{196C2FA5-D280-4983-9152-3CEF11192BB6}" srcOrd="2" destOrd="0" parTransId="{6808DBBA-5A34-4F74-B68B-139B79C7D69D}" sibTransId="{F9FDF266-8E3E-4679-B69A-B8CE34B6349E}"/>
    <dgm:cxn modelId="{4FE6CA64-F845-4BC0-B8E7-6BB7FCE3D405}" srcId="{9C43543C-8AD3-43A7-BA9F-5DD3FB2C9597}" destId="{24915E34-2997-4974-BCF0-30C35DA43BDD}" srcOrd="0" destOrd="0" parTransId="{8DF1A965-BBBE-4960-8E21-718394DBBE36}" sibTransId="{65F7147D-2224-47F1-9C99-863EBD57C4C5}"/>
    <dgm:cxn modelId="{423AF3B2-862E-3043-BA49-513F0D6E356B}" type="presOf" srcId="{827E997F-C213-477E-BE85-E2456F86EE74}" destId="{D83409DA-EA51-DE42-B738-EFA3E21C7FB4}" srcOrd="0" destOrd="0" presId="urn:microsoft.com/office/officeart/2016/7/layout/BasicProcessNew"/>
    <dgm:cxn modelId="{7B3027C8-4291-064D-B5F0-00A3F63E1CEB}" type="presOf" srcId="{65F7147D-2224-47F1-9C99-863EBD57C4C5}" destId="{F1DACFCF-B600-CA49-B94B-A1248D8E8881}" srcOrd="0" destOrd="0" presId="urn:microsoft.com/office/officeart/2016/7/layout/BasicProcessNew"/>
    <dgm:cxn modelId="{E66E1CCD-8523-894E-BC0D-2C452D0D7CC9}" type="presOf" srcId="{D9E2239B-8368-48E4-BDBA-0C0E80A8ABFB}" destId="{D3672F30-6ADF-564D-B332-872ED302CC7B}" srcOrd="0" destOrd="0" presId="urn:microsoft.com/office/officeart/2016/7/layout/BasicProcessNew"/>
    <dgm:cxn modelId="{440991D0-6379-0746-8C2F-A96A09B2415E}" type="presOf" srcId="{24915E34-2997-4974-BCF0-30C35DA43BDD}" destId="{4B841136-3D47-374D-A043-1774A1E5401A}" srcOrd="0" destOrd="0" presId="urn:microsoft.com/office/officeart/2016/7/layout/BasicProcessNew"/>
    <dgm:cxn modelId="{DDF12DEE-643B-5B48-9CA6-48BBE5EEE66B}" type="presOf" srcId="{F9FDF266-8E3E-4679-B69A-B8CE34B6349E}" destId="{764A4E87-3A12-CA49-A97C-457456045D16}" srcOrd="0" destOrd="0" presId="urn:microsoft.com/office/officeart/2016/7/layout/BasicProcessNew"/>
    <dgm:cxn modelId="{E9BF67FA-F6F3-4E78-8ACF-4F902EDE0BCF}" srcId="{9C43543C-8AD3-43A7-BA9F-5DD3FB2C9597}" destId="{D9E2239B-8368-48E4-BDBA-0C0E80A8ABFB}" srcOrd="1" destOrd="0" parTransId="{F6100999-B923-4E01-B598-D1F23A6615B8}" sibTransId="{CC7B6FDC-3F51-4FC7-9C5F-297AA169849A}"/>
    <dgm:cxn modelId="{856D9EC8-201F-6F4E-9BE1-EC2FC3B00550}" type="presParOf" srcId="{EAEAD614-A664-B74F-B706-2E2A38280B4E}" destId="{4B841136-3D47-374D-A043-1774A1E5401A}" srcOrd="0" destOrd="0" presId="urn:microsoft.com/office/officeart/2016/7/layout/BasicProcessNew"/>
    <dgm:cxn modelId="{FA8F8229-F2F1-5447-A90E-FFF5219533A0}" type="presParOf" srcId="{EAEAD614-A664-B74F-B706-2E2A38280B4E}" destId="{7E7C635A-9ABE-3340-86AB-C63BACE72269}" srcOrd="1" destOrd="0" presId="urn:microsoft.com/office/officeart/2016/7/layout/BasicProcessNew"/>
    <dgm:cxn modelId="{DF6E6101-52DF-B84D-8009-F992F9DCFEC7}" type="presParOf" srcId="{EAEAD614-A664-B74F-B706-2E2A38280B4E}" destId="{F1DACFCF-B600-CA49-B94B-A1248D8E8881}" srcOrd="2" destOrd="0" presId="urn:microsoft.com/office/officeart/2016/7/layout/BasicProcessNew"/>
    <dgm:cxn modelId="{7DE06EBF-9424-5D49-8F4E-7810E5D8DA97}" type="presParOf" srcId="{EAEAD614-A664-B74F-B706-2E2A38280B4E}" destId="{367BBE67-5882-254F-B259-CF3D46647F15}" srcOrd="3" destOrd="0" presId="urn:microsoft.com/office/officeart/2016/7/layout/BasicProcessNew"/>
    <dgm:cxn modelId="{02532C18-C087-6F43-BF09-86978EAC8984}" type="presParOf" srcId="{EAEAD614-A664-B74F-B706-2E2A38280B4E}" destId="{D3672F30-6ADF-564D-B332-872ED302CC7B}" srcOrd="4" destOrd="0" presId="urn:microsoft.com/office/officeart/2016/7/layout/BasicProcessNew"/>
    <dgm:cxn modelId="{000E4B3A-CB8F-A346-9D7C-0197CF1D401C}" type="presParOf" srcId="{EAEAD614-A664-B74F-B706-2E2A38280B4E}" destId="{C7FE2B9D-DFC4-FF4E-8284-5F1A10261F98}" srcOrd="5" destOrd="0" presId="urn:microsoft.com/office/officeart/2016/7/layout/BasicProcessNew"/>
    <dgm:cxn modelId="{11547D25-D8F4-0448-89C8-322A534E3174}" type="presParOf" srcId="{EAEAD614-A664-B74F-B706-2E2A38280B4E}" destId="{EAAC528C-90B9-FE45-8885-0D1E82BB4E09}" srcOrd="6" destOrd="0" presId="urn:microsoft.com/office/officeart/2016/7/layout/BasicProcessNew"/>
    <dgm:cxn modelId="{30B2ACBB-9084-7A45-A1A1-5B4A9950FAFA}" type="presParOf" srcId="{EAEAD614-A664-B74F-B706-2E2A38280B4E}" destId="{4A5B51C7-5780-EF49-B352-9F666D1BC0D3}" srcOrd="7" destOrd="0" presId="urn:microsoft.com/office/officeart/2016/7/layout/BasicProcessNew"/>
    <dgm:cxn modelId="{C467FA50-3996-0344-97F1-3264400E7C15}" type="presParOf" srcId="{EAEAD614-A664-B74F-B706-2E2A38280B4E}" destId="{3E2053E5-420A-6944-9E61-439A0AA6BD32}" srcOrd="8" destOrd="0" presId="urn:microsoft.com/office/officeart/2016/7/layout/BasicProcessNew"/>
    <dgm:cxn modelId="{CF73AAEC-80BB-0949-99BB-84D1F6A01A76}" type="presParOf" srcId="{EAEAD614-A664-B74F-B706-2E2A38280B4E}" destId="{7CBC4E04-41B6-FF49-AC81-113E727278F6}" srcOrd="9" destOrd="0" presId="urn:microsoft.com/office/officeart/2016/7/layout/BasicProcessNew"/>
    <dgm:cxn modelId="{16B20593-5DA5-084C-BF35-56ED2C8686D5}" type="presParOf" srcId="{EAEAD614-A664-B74F-B706-2E2A38280B4E}" destId="{764A4E87-3A12-CA49-A97C-457456045D16}" srcOrd="10" destOrd="0" presId="urn:microsoft.com/office/officeart/2016/7/layout/BasicProcessNew"/>
    <dgm:cxn modelId="{44303A14-4161-464E-A89C-9A0B1AE87CA9}" type="presParOf" srcId="{EAEAD614-A664-B74F-B706-2E2A38280B4E}" destId="{35EA08A9-8D95-D949-8B95-CE30182DF9A3}" srcOrd="11" destOrd="0" presId="urn:microsoft.com/office/officeart/2016/7/layout/BasicProcessNew"/>
    <dgm:cxn modelId="{3F7FB7B9-10D0-0549-B4BB-938E0A88DB89}" type="presParOf" srcId="{EAEAD614-A664-B74F-B706-2E2A38280B4E}" destId="{D83409DA-EA51-DE42-B738-EFA3E21C7FB4}" srcOrd="12" destOrd="0" presId="urn:microsoft.com/office/officeart/2016/7/layout/Basic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1AC7E8-BDD1-4A4E-BE5B-8928E6D56E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898C90-9104-442D-840F-1F12A876001F}">
      <dgm:prSet/>
      <dgm:spPr/>
      <dgm:t>
        <a:bodyPr/>
        <a:lstStyle/>
        <a:p>
          <a:pPr>
            <a:lnSpc>
              <a:spcPct val="100000"/>
            </a:lnSpc>
          </a:pPr>
          <a:r>
            <a:rPr lang="en-US"/>
            <a:t>Data is prepared for modeling, focusing on binary classification using logistic regression</a:t>
          </a:r>
        </a:p>
      </dgm:t>
    </dgm:pt>
    <dgm:pt modelId="{C6A2F625-293D-4C76-B5DD-3EEEA8D3391C}" type="parTrans" cxnId="{58A305EB-8688-41F4-85D9-0655C07981C7}">
      <dgm:prSet/>
      <dgm:spPr/>
      <dgm:t>
        <a:bodyPr/>
        <a:lstStyle/>
        <a:p>
          <a:endParaRPr lang="en-US"/>
        </a:p>
      </dgm:t>
    </dgm:pt>
    <dgm:pt modelId="{01D99F6E-829A-46A1-B222-4C9A4C5F54BA}" type="sibTrans" cxnId="{58A305EB-8688-41F4-85D9-0655C07981C7}">
      <dgm:prSet/>
      <dgm:spPr/>
      <dgm:t>
        <a:bodyPr/>
        <a:lstStyle/>
        <a:p>
          <a:endParaRPr lang="en-US"/>
        </a:p>
      </dgm:t>
    </dgm:pt>
    <dgm:pt modelId="{84B0C309-49BA-463C-8746-66160B2B8BC7}">
      <dgm:prSet/>
      <dgm:spPr/>
      <dgm:t>
        <a:bodyPr/>
        <a:lstStyle/>
        <a:p>
          <a:pPr>
            <a:lnSpc>
              <a:spcPct val="100000"/>
            </a:lnSpc>
          </a:pPr>
          <a:r>
            <a:rPr lang="en-US"/>
            <a:t>Features are standardized using StandardScaler to enhance model performance</a:t>
          </a:r>
        </a:p>
      </dgm:t>
    </dgm:pt>
    <dgm:pt modelId="{73DBFBB9-D143-4D9B-9A17-D09AB2A0D742}" type="parTrans" cxnId="{432C2CAA-D968-4AE5-BE25-FC6B7EBE9C13}">
      <dgm:prSet/>
      <dgm:spPr/>
      <dgm:t>
        <a:bodyPr/>
        <a:lstStyle/>
        <a:p>
          <a:endParaRPr lang="en-US"/>
        </a:p>
      </dgm:t>
    </dgm:pt>
    <dgm:pt modelId="{72AE0577-C39E-4756-91AA-CEBB42A47CEF}" type="sibTrans" cxnId="{432C2CAA-D968-4AE5-BE25-FC6B7EBE9C13}">
      <dgm:prSet/>
      <dgm:spPr/>
      <dgm:t>
        <a:bodyPr/>
        <a:lstStyle/>
        <a:p>
          <a:endParaRPr lang="en-US"/>
        </a:p>
      </dgm:t>
    </dgm:pt>
    <dgm:pt modelId="{7D76AF69-8E1F-42F1-B2CB-40DF64279DF3}">
      <dgm:prSet/>
      <dgm:spPr/>
      <dgm:t>
        <a:bodyPr/>
        <a:lstStyle/>
        <a:p>
          <a:pPr>
            <a:lnSpc>
              <a:spcPct val="100000"/>
            </a:lnSpc>
          </a:pPr>
          <a:r>
            <a:rPr lang="en-US"/>
            <a:t>Model’s performance is evaluated on testing data, computing metrics including accuracy, precision ,recall, and F1-score</a:t>
          </a:r>
        </a:p>
      </dgm:t>
    </dgm:pt>
    <dgm:pt modelId="{27117458-E2E0-4BDA-85E7-4221092B3B00}" type="parTrans" cxnId="{C774F110-B01E-487E-8A01-CB433AB02109}">
      <dgm:prSet/>
      <dgm:spPr/>
      <dgm:t>
        <a:bodyPr/>
        <a:lstStyle/>
        <a:p>
          <a:endParaRPr lang="en-US"/>
        </a:p>
      </dgm:t>
    </dgm:pt>
    <dgm:pt modelId="{7FC48575-CFA1-4D57-A154-347EDD3B9FE7}" type="sibTrans" cxnId="{C774F110-B01E-487E-8A01-CB433AB02109}">
      <dgm:prSet/>
      <dgm:spPr/>
      <dgm:t>
        <a:bodyPr/>
        <a:lstStyle/>
        <a:p>
          <a:endParaRPr lang="en-US"/>
        </a:p>
      </dgm:t>
    </dgm:pt>
    <dgm:pt modelId="{89F95B31-29E2-41E1-8021-9140755A6FAB}">
      <dgm:prSet/>
      <dgm:spPr/>
      <dgm:t>
        <a:bodyPr/>
        <a:lstStyle/>
        <a:p>
          <a:pPr>
            <a:lnSpc>
              <a:spcPct val="100000"/>
            </a:lnSpc>
          </a:pPr>
          <a:r>
            <a:rPr lang="en-US"/>
            <a:t>Results from classification report and confusion matrix offer comprehensive insight into model’s predictive capabilities</a:t>
          </a:r>
        </a:p>
      </dgm:t>
    </dgm:pt>
    <dgm:pt modelId="{B1AEE2C9-C107-4063-8EB2-B95E51661EE6}" type="parTrans" cxnId="{FE71BECA-E05D-4E63-9ECB-2B2A8493791F}">
      <dgm:prSet/>
      <dgm:spPr/>
      <dgm:t>
        <a:bodyPr/>
        <a:lstStyle/>
        <a:p>
          <a:endParaRPr lang="en-US"/>
        </a:p>
      </dgm:t>
    </dgm:pt>
    <dgm:pt modelId="{E46FED34-C8DB-4E48-951D-62D43075C918}" type="sibTrans" cxnId="{FE71BECA-E05D-4E63-9ECB-2B2A8493791F}">
      <dgm:prSet/>
      <dgm:spPr/>
      <dgm:t>
        <a:bodyPr/>
        <a:lstStyle/>
        <a:p>
          <a:endParaRPr lang="en-US"/>
        </a:p>
      </dgm:t>
    </dgm:pt>
    <dgm:pt modelId="{D0E98291-7651-46A4-B26B-3BAD90CC3B8A}" type="pres">
      <dgm:prSet presAssocID="{FA1AC7E8-BDD1-4A4E-BE5B-8928E6D56E03}" presName="root" presStyleCnt="0">
        <dgm:presLayoutVars>
          <dgm:dir/>
          <dgm:resizeHandles val="exact"/>
        </dgm:presLayoutVars>
      </dgm:prSet>
      <dgm:spPr/>
    </dgm:pt>
    <dgm:pt modelId="{799A8A5C-BFA5-4926-BA5E-596D52EECB2B}" type="pres">
      <dgm:prSet presAssocID="{1F898C90-9104-442D-840F-1F12A876001F}" presName="compNode" presStyleCnt="0"/>
      <dgm:spPr/>
    </dgm:pt>
    <dgm:pt modelId="{786E8346-BB8D-47B7-A095-F152D04D0A3C}" type="pres">
      <dgm:prSet presAssocID="{1F898C90-9104-442D-840F-1F12A876001F}" presName="bgRect" presStyleLbl="bgShp" presStyleIdx="0" presStyleCnt="4"/>
      <dgm:spPr/>
    </dgm:pt>
    <dgm:pt modelId="{DBE23962-4F66-424C-B17F-113B760983B9}" type="pres">
      <dgm:prSet presAssocID="{1F898C90-9104-442D-840F-1F12A87600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60B407E-120F-4760-A00F-FF8358D8081E}" type="pres">
      <dgm:prSet presAssocID="{1F898C90-9104-442D-840F-1F12A876001F}" presName="spaceRect" presStyleCnt="0"/>
      <dgm:spPr/>
    </dgm:pt>
    <dgm:pt modelId="{2BA4796B-5358-42C6-A17A-5039BA94118D}" type="pres">
      <dgm:prSet presAssocID="{1F898C90-9104-442D-840F-1F12A876001F}" presName="parTx" presStyleLbl="revTx" presStyleIdx="0" presStyleCnt="4">
        <dgm:presLayoutVars>
          <dgm:chMax val="0"/>
          <dgm:chPref val="0"/>
        </dgm:presLayoutVars>
      </dgm:prSet>
      <dgm:spPr/>
    </dgm:pt>
    <dgm:pt modelId="{49D16BAB-A00E-4CD0-B75C-569B5337558C}" type="pres">
      <dgm:prSet presAssocID="{01D99F6E-829A-46A1-B222-4C9A4C5F54BA}" presName="sibTrans" presStyleCnt="0"/>
      <dgm:spPr/>
    </dgm:pt>
    <dgm:pt modelId="{88396662-4C9D-46F5-973D-8A782E168628}" type="pres">
      <dgm:prSet presAssocID="{84B0C309-49BA-463C-8746-66160B2B8BC7}" presName="compNode" presStyleCnt="0"/>
      <dgm:spPr/>
    </dgm:pt>
    <dgm:pt modelId="{175DD79C-DD49-4C51-8135-2B0CDED54694}" type="pres">
      <dgm:prSet presAssocID="{84B0C309-49BA-463C-8746-66160B2B8BC7}" presName="bgRect" presStyleLbl="bgShp" presStyleIdx="1" presStyleCnt="4"/>
      <dgm:spPr/>
    </dgm:pt>
    <dgm:pt modelId="{3C8F0E4D-6E11-4D4F-8DCB-0E1BF10CB09E}" type="pres">
      <dgm:prSet presAssocID="{84B0C309-49BA-463C-8746-66160B2B8BC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D75E950-5532-4F9C-BEB7-6C093C2991A8}" type="pres">
      <dgm:prSet presAssocID="{84B0C309-49BA-463C-8746-66160B2B8BC7}" presName="spaceRect" presStyleCnt="0"/>
      <dgm:spPr/>
    </dgm:pt>
    <dgm:pt modelId="{9FA20CEA-E04C-4808-9A51-DB926BB67F25}" type="pres">
      <dgm:prSet presAssocID="{84B0C309-49BA-463C-8746-66160B2B8BC7}" presName="parTx" presStyleLbl="revTx" presStyleIdx="1" presStyleCnt="4">
        <dgm:presLayoutVars>
          <dgm:chMax val="0"/>
          <dgm:chPref val="0"/>
        </dgm:presLayoutVars>
      </dgm:prSet>
      <dgm:spPr/>
    </dgm:pt>
    <dgm:pt modelId="{287F3580-7097-43FE-B826-6DC47A398722}" type="pres">
      <dgm:prSet presAssocID="{72AE0577-C39E-4756-91AA-CEBB42A47CEF}" presName="sibTrans" presStyleCnt="0"/>
      <dgm:spPr/>
    </dgm:pt>
    <dgm:pt modelId="{C3CAF085-D930-4863-83F8-6814F2D6FB2F}" type="pres">
      <dgm:prSet presAssocID="{7D76AF69-8E1F-42F1-B2CB-40DF64279DF3}" presName="compNode" presStyleCnt="0"/>
      <dgm:spPr/>
    </dgm:pt>
    <dgm:pt modelId="{B051C612-666E-4037-8517-CD747697A38F}" type="pres">
      <dgm:prSet presAssocID="{7D76AF69-8E1F-42F1-B2CB-40DF64279DF3}" presName="bgRect" presStyleLbl="bgShp" presStyleIdx="2" presStyleCnt="4"/>
      <dgm:spPr/>
    </dgm:pt>
    <dgm:pt modelId="{3D219EBC-AD08-4344-9506-B40A7B0AFAAA}" type="pres">
      <dgm:prSet presAssocID="{7D76AF69-8E1F-42F1-B2CB-40DF64279DF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995DB7CA-92B6-48B3-8207-1937A72F145A}" type="pres">
      <dgm:prSet presAssocID="{7D76AF69-8E1F-42F1-B2CB-40DF64279DF3}" presName="spaceRect" presStyleCnt="0"/>
      <dgm:spPr/>
    </dgm:pt>
    <dgm:pt modelId="{D4B8AA23-5F4E-46FD-B3F8-9F84F45D9D99}" type="pres">
      <dgm:prSet presAssocID="{7D76AF69-8E1F-42F1-B2CB-40DF64279DF3}" presName="parTx" presStyleLbl="revTx" presStyleIdx="2" presStyleCnt="4">
        <dgm:presLayoutVars>
          <dgm:chMax val="0"/>
          <dgm:chPref val="0"/>
        </dgm:presLayoutVars>
      </dgm:prSet>
      <dgm:spPr/>
    </dgm:pt>
    <dgm:pt modelId="{0C3D182D-D8D5-4478-B406-655FF765DD12}" type="pres">
      <dgm:prSet presAssocID="{7FC48575-CFA1-4D57-A154-347EDD3B9FE7}" presName="sibTrans" presStyleCnt="0"/>
      <dgm:spPr/>
    </dgm:pt>
    <dgm:pt modelId="{D8816359-003B-4AEE-88A2-B698C65AF0BB}" type="pres">
      <dgm:prSet presAssocID="{89F95B31-29E2-41E1-8021-9140755A6FAB}" presName="compNode" presStyleCnt="0"/>
      <dgm:spPr/>
    </dgm:pt>
    <dgm:pt modelId="{926676A5-48E1-4B37-B13F-C38E4AC74A61}" type="pres">
      <dgm:prSet presAssocID="{89F95B31-29E2-41E1-8021-9140755A6FAB}" presName="bgRect" presStyleLbl="bgShp" presStyleIdx="3" presStyleCnt="4"/>
      <dgm:spPr/>
    </dgm:pt>
    <dgm:pt modelId="{D24E4F53-AC31-4EF4-AE59-2E1CC0A7ABAC}" type="pres">
      <dgm:prSet presAssocID="{89F95B31-29E2-41E1-8021-9140755A6F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22B1031E-22F4-4EFF-9395-7AB1ED98B710}" type="pres">
      <dgm:prSet presAssocID="{89F95B31-29E2-41E1-8021-9140755A6FAB}" presName="spaceRect" presStyleCnt="0"/>
      <dgm:spPr/>
    </dgm:pt>
    <dgm:pt modelId="{5DE2FE1D-0488-4AC2-A8F6-14E05A72E5BF}" type="pres">
      <dgm:prSet presAssocID="{89F95B31-29E2-41E1-8021-9140755A6FAB}" presName="parTx" presStyleLbl="revTx" presStyleIdx="3" presStyleCnt="4">
        <dgm:presLayoutVars>
          <dgm:chMax val="0"/>
          <dgm:chPref val="0"/>
        </dgm:presLayoutVars>
      </dgm:prSet>
      <dgm:spPr/>
    </dgm:pt>
  </dgm:ptLst>
  <dgm:cxnLst>
    <dgm:cxn modelId="{5E3F1001-D43C-DF41-8FC0-F3CBDDE1B560}" type="presOf" srcId="{84B0C309-49BA-463C-8746-66160B2B8BC7}" destId="{9FA20CEA-E04C-4808-9A51-DB926BB67F25}" srcOrd="0" destOrd="0" presId="urn:microsoft.com/office/officeart/2018/2/layout/IconVerticalSolidList"/>
    <dgm:cxn modelId="{C774F110-B01E-487E-8A01-CB433AB02109}" srcId="{FA1AC7E8-BDD1-4A4E-BE5B-8928E6D56E03}" destId="{7D76AF69-8E1F-42F1-B2CB-40DF64279DF3}" srcOrd="2" destOrd="0" parTransId="{27117458-E2E0-4BDA-85E7-4221092B3B00}" sibTransId="{7FC48575-CFA1-4D57-A154-347EDD3B9FE7}"/>
    <dgm:cxn modelId="{6332D015-55E5-BD4D-87DC-68665A761536}" type="presOf" srcId="{89F95B31-29E2-41E1-8021-9140755A6FAB}" destId="{5DE2FE1D-0488-4AC2-A8F6-14E05A72E5BF}" srcOrd="0" destOrd="0" presId="urn:microsoft.com/office/officeart/2018/2/layout/IconVerticalSolidList"/>
    <dgm:cxn modelId="{A7723816-71FF-F54B-9B97-E17F4B5C13E8}" type="presOf" srcId="{1F898C90-9104-442D-840F-1F12A876001F}" destId="{2BA4796B-5358-42C6-A17A-5039BA94118D}" srcOrd="0" destOrd="0" presId="urn:microsoft.com/office/officeart/2018/2/layout/IconVerticalSolidList"/>
    <dgm:cxn modelId="{6F4BDA51-8A42-614A-AC18-FD3EED5722EF}" type="presOf" srcId="{FA1AC7E8-BDD1-4A4E-BE5B-8928E6D56E03}" destId="{D0E98291-7651-46A4-B26B-3BAD90CC3B8A}" srcOrd="0" destOrd="0" presId="urn:microsoft.com/office/officeart/2018/2/layout/IconVerticalSolidList"/>
    <dgm:cxn modelId="{F4684C72-3D15-924F-979C-5F9A724B4083}" type="presOf" srcId="{7D76AF69-8E1F-42F1-B2CB-40DF64279DF3}" destId="{D4B8AA23-5F4E-46FD-B3F8-9F84F45D9D99}" srcOrd="0" destOrd="0" presId="urn:microsoft.com/office/officeart/2018/2/layout/IconVerticalSolidList"/>
    <dgm:cxn modelId="{432C2CAA-D968-4AE5-BE25-FC6B7EBE9C13}" srcId="{FA1AC7E8-BDD1-4A4E-BE5B-8928E6D56E03}" destId="{84B0C309-49BA-463C-8746-66160B2B8BC7}" srcOrd="1" destOrd="0" parTransId="{73DBFBB9-D143-4D9B-9A17-D09AB2A0D742}" sibTransId="{72AE0577-C39E-4756-91AA-CEBB42A47CEF}"/>
    <dgm:cxn modelId="{FE71BECA-E05D-4E63-9ECB-2B2A8493791F}" srcId="{FA1AC7E8-BDD1-4A4E-BE5B-8928E6D56E03}" destId="{89F95B31-29E2-41E1-8021-9140755A6FAB}" srcOrd="3" destOrd="0" parTransId="{B1AEE2C9-C107-4063-8EB2-B95E51661EE6}" sibTransId="{E46FED34-C8DB-4E48-951D-62D43075C918}"/>
    <dgm:cxn modelId="{58A305EB-8688-41F4-85D9-0655C07981C7}" srcId="{FA1AC7E8-BDD1-4A4E-BE5B-8928E6D56E03}" destId="{1F898C90-9104-442D-840F-1F12A876001F}" srcOrd="0" destOrd="0" parTransId="{C6A2F625-293D-4C76-B5DD-3EEEA8D3391C}" sibTransId="{01D99F6E-829A-46A1-B222-4C9A4C5F54BA}"/>
    <dgm:cxn modelId="{D5127CDB-DB82-044F-BB28-2741893EE352}" type="presParOf" srcId="{D0E98291-7651-46A4-B26B-3BAD90CC3B8A}" destId="{799A8A5C-BFA5-4926-BA5E-596D52EECB2B}" srcOrd="0" destOrd="0" presId="urn:microsoft.com/office/officeart/2018/2/layout/IconVerticalSolidList"/>
    <dgm:cxn modelId="{AA1CD943-A427-5D46-BCA3-2970A6913105}" type="presParOf" srcId="{799A8A5C-BFA5-4926-BA5E-596D52EECB2B}" destId="{786E8346-BB8D-47B7-A095-F152D04D0A3C}" srcOrd="0" destOrd="0" presId="urn:microsoft.com/office/officeart/2018/2/layout/IconVerticalSolidList"/>
    <dgm:cxn modelId="{0B12F20F-D0AB-8F44-9D0E-88A29F608D58}" type="presParOf" srcId="{799A8A5C-BFA5-4926-BA5E-596D52EECB2B}" destId="{DBE23962-4F66-424C-B17F-113B760983B9}" srcOrd="1" destOrd="0" presId="urn:microsoft.com/office/officeart/2018/2/layout/IconVerticalSolidList"/>
    <dgm:cxn modelId="{8D3462AD-B15D-B040-A3E4-212B79121B66}" type="presParOf" srcId="{799A8A5C-BFA5-4926-BA5E-596D52EECB2B}" destId="{060B407E-120F-4760-A00F-FF8358D8081E}" srcOrd="2" destOrd="0" presId="urn:microsoft.com/office/officeart/2018/2/layout/IconVerticalSolidList"/>
    <dgm:cxn modelId="{B05B3E59-600B-7249-8226-2C41D5C2EF1C}" type="presParOf" srcId="{799A8A5C-BFA5-4926-BA5E-596D52EECB2B}" destId="{2BA4796B-5358-42C6-A17A-5039BA94118D}" srcOrd="3" destOrd="0" presId="urn:microsoft.com/office/officeart/2018/2/layout/IconVerticalSolidList"/>
    <dgm:cxn modelId="{BAEC77E5-E5FF-1A4E-A293-BBB922BEC41C}" type="presParOf" srcId="{D0E98291-7651-46A4-B26B-3BAD90CC3B8A}" destId="{49D16BAB-A00E-4CD0-B75C-569B5337558C}" srcOrd="1" destOrd="0" presId="urn:microsoft.com/office/officeart/2018/2/layout/IconVerticalSolidList"/>
    <dgm:cxn modelId="{E34C1C28-CB2A-8C44-A901-F9929C4FFB1D}" type="presParOf" srcId="{D0E98291-7651-46A4-B26B-3BAD90CC3B8A}" destId="{88396662-4C9D-46F5-973D-8A782E168628}" srcOrd="2" destOrd="0" presId="urn:microsoft.com/office/officeart/2018/2/layout/IconVerticalSolidList"/>
    <dgm:cxn modelId="{EB6134B2-65F9-3D40-BA4F-5180DE20C387}" type="presParOf" srcId="{88396662-4C9D-46F5-973D-8A782E168628}" destId="{175DD79C-DD49-4C51-8135-2B0CDED54694}" srcOrd="0" destOrd="0" presId="urn:microsoft.com/office/officeart/2018/2/layout/IconVerticalSolidList"/>
    <dgm:cxn modelId="{F19BFAE9-B819-0341-806D-E2322A726903}" type="presParOf" srcId="{88396662-4C9D-46F5-973D-8A782E168628}" destId="{3C8F0E4D-6E11-4D4F-8DCB-0E1BF10CB09E}" srcOrd="1" destOrd="0" presId="urn:microsoft.com/office/officeart/2018/2/layout/IconVerticalSolidList"/>
    <dgm:cxn modelId="{E39788BE-22F8-E841-82C3-71B060FBB451}" type="presParOf" srcId="{88396662-4C9D-46F5-973D-8A782E168628}" destId="{CD75E950-5532-4F9C-BEB7-6C093C2991A8}" srcOrd="2" destOrd="0" presId="urn:microsoft.com/office/officeart/2018/2/layout/IconVerticalSolidList"/>
    <dgm:cxn modelId="{6A28BBD4-6E0D-3644-8465-B0A45F772718}" type="presParOf" srcId="{88396662-4C9D-46F5-973D-8A782E168628}" destId="{9FA20CEA-E04C-4808-9A51-DB926BB67F25}" srcOrd="3" destOrd="0" presId="urn:microsoft.com/office/officeart/2018/2/layout/IconVerticalSolidList"/>
    <dgm:cxn modelId="{2A7AF5FC-DDA6-A64E-9652-6713B6E0A8AE}" type="presParOf" srcId="{D0E98291-7651-46A4-B26B-3BAD90CC3B8A}" destId="{287F3580-7097-43FE-B826-6DC47A398722}" srcOrd="3" destOrd="0" presId="urn:microsoft.com/office/officeart/2018/2/layout/IconVerticalSolidList"/>
    <dgm:cxn modelId="{1B011698-FE6F-0147-A6B2-7E99666F06DE}" type="presParOf" srcId="{D0E98291-7651-46A4-B26B-3BAD90CC3B8A}" destId="{C3CAF085-D930-4863-83F8-6814F2D6FB2F}" srcOrd="4" destOrd="0" presId="urn:microsoft.com/office/officeart/2018/2/layout/IconVerticalSolidList"/>
    <dgm:cxn modelId="{22060D91-7CAE-5E40-8F4E-4EAD238C0BC9}" type="presParOf" srcId="{C3CAF085-D930-4863-83F8-6814F2D6FB2F}" destId="{B051C612-666E-4037-8517-CD747697A38F}" srcOrd="0" destOrd="0" presId="urn:microsoft.com/office/officeart/2018/2/layout/IconVerticalSolidList"/>
    <dgm:cxn modelId="{43154DE0-1918-BD4A-9A9C-7201811A72BB}" type="presParOf" srcId="{C3CAF085-D930-4863-83F8-6814F2D6FB2F}" destId="{3D219EBC-AD08-4344-9506-B40A7B0AFAAA}" srcOrd="1" destOrd="0" presId="urn:microsoft.com/office/officeart/2018/2/layout/IconVerticalSolidList"/>
    <dgm:cxn modelId="{CF2E7AE7-024B-C340-84A9-2EC84BEB6101}" type="presParOf" srcId="{C3CAF085-D930-4863-83F8-6814F2D6FB2F}" destId="{995DB7CA-92B6-48B3-8207-1937A72F145A}" srcOrd="2" destOrd="0" presId="urn:microsoft.com/office/officeart/2018/2/layout/IconVerticalSolidList"/>
    <dgm:cxn modelId="{8D3196F1-5076-3542-B505-7491BACFBE7C}" type="presParOf" srcId="{C3CAF085-D930-4863-83F8-6814F2D6FB2F}" destId="{D4B8AA23-5F4E-46FD-B3F8-9F84F45D9D99}" srcOrd="3" destOrd="0" presId="urn:microsoft.com/office/officeart/2018/2/layout/IconVerticalSolidList"/>
    <dgm:cxn modelId="{68022461-03B5-0D44-8D9D-A99DA962D50F}" type="presParOf" srcId="{D0E98291-7651-46A4-B26B-3BAD90CC3B8A}" destId="{0C3D182D-D8D5-4478-B406-655FF765DD12}" srcOrd="5" destOrd="0" presId="urn:microsoft.com/office/officeart/2018/2/layout/IconVerticalSolidList"/>
    <dgm:cxn modelId="{1AB0A71C-AED8-1C49-89B9-07DC98E3DFFD}" type="presParOf" srcId="{D0E98291-7651-46A4-B26B-3BAD90CC3B8A}" destId="{D8816359-003B-4AEE-88A2-B698C65AF0BB}" srcOrd="6" destOrd="0" presId="urn:microsoft.com/office/officeart/2018/2/layout/IconVerticalSolidList"/>
    <dgm:cxn modelId="{3A4595BD-EE5E-F94A-A005-AEF8A364D958}" type="presParOf" srcId="{D8816359-003B-4AEE-88A2-B698C65AF0BB}" destId="{926676A5-48E1-4B37-B13F-C38E4AC74A61}" srcOrd="0" destOrd="0" presId="urn:microsoft.com/office/officeart/2018/2/layout/IconVerticalSolidList"/>
    <dgm:cxn modelId="{3AB64268-5C5C-514E-9CBF-D9D5B9122943}" type="presParOf" srcId="{D8816359-003B-4AEE-88A2-B698C65AF0BB}" destId="{D24E4F53-AC31-4EF4-AE59-2E1CC0A7ABAC}" srcOrd="1" destOrd="0" presId="urn:microsoft.com/office/officeart/2018/2/layout/IconVerticalSolidList"/>
    <dgm:cxn modelId="{D01A21CD-3B89-9346-83C2-BC1471A2B24E}" type="presParOf" srcId="{D8816359-003B-4AEE-88A2-B698C65AF0BB}" destId="{22B1031E-22F4-4EFF-9395-7AB1ED98B710}" srcOrd="2" destOrd="0" presId="urn:microsoft.com/office/officeart/2018/2/layout/IconVerticalSolidList"/>
    <dgm:cxn modelId="{9D5C480F-82A5-964B-B52B-2390FA2935C3}" type="presParOf" srcId="{D8816359-003B-4AEE-88A2-B698C65AF0BB}" destId="{5DE2FE1D-0488-4AC2-A8F6-14E05A72E5B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1D3B63-2384-4D7D-9EB9-9AE609C17F29}"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94951111-28B5-4AA8-AD56-99E2F7726C4C}">
      <dgm:prSet/>
      <dgm:spPr/>
      <dgm:t>
        <a:bodyPr/>
        <a:lstStyle/>
        <a:p>
          <a:r>
            <a:rPr lang="en-US" dirty="0">
              <a:solidFill>
                <a:schemeClr val="bg1"/>
              </a:solidFill>
            </a:rPr>
            <a:t>The model  yielded an an impressive accuracy of 99.87%</a:t>
          </a:r>
        </a:p>
      </dgm:t>
    </dgm:pt>
    <dgm:pt modelId="{C2C71B9D-6D0C-4C98-B767-E56627E83DD4}" type="parTrans" cxnId="{5CBDBA10-C873-4E75-9C3D-81427140AA4A}">
      <dgm:prSet/>
      <dgm:spPr/>
      <dgm:t>
        <a:bodyPr/>
        <a:lstStyle/>
        <a:p>
          <a:endParaRPr lang="en-US"/>
        </a:p>
      </dgm:t>
    </dgm:pt>
    <dgm:pt modelId="{46E37497-ECAF-41D7-847D-905B94B814AE}" type="sibTrans" cxnId="{5CBDBA10-C873-4E75-9C3D-81427140AA4A}">
      <dgm:prSet/>
      <dgm:spPr/>
      <dgm:t>
        <a:bodyPr/>
        <a:lstStyle/>
        <a:p>
          <a:endParaRPr lang="en-US"/>
        </a:p>
      </dgm:t>
    </dgm:pt>
    <dgm:pt modelId="{92786DD8-AA32-4376-92AD-A13030256393}">
      <dgm:prSet/>
      <dgm:spPr/>
      <dgm:t>
        <a:bodyPr/>
        <a:lstStyle/>
        <a:p>
          <a:r>
            <a:rPr lang="en-US" dirty="0">
              <a:solidFill>
                <a:schemeClr val="bg1"/>
              </a:solidFill>
            </a:rPr>
            <a:t>Classification report highlights precision of 99% and recall of 100% for churned customers and 100% for non-churned customers</a:t>
          </a:r>
        </a:p>
      </dgm:t>
    </dgm:pt>
    <dgm:pt modelId="{EA2AAEB7-1B00-4D9D-8629-00182272710F}" type="parTrans" cxnId="{B49A92B2-0DD4-4D8E-900F-C0340A16524F}">
      <dgm:prSet/>
      <dgm:spPr/>
      <dgm:t>
        <a:bodyPr/>
        <a:lstStyle/>
        <a:p>
          <a:endParaRPr lang="en-US"/>
        </a:p>
      </dgm:t>
    </dgm:pt>
    <dgm:pt modelId="{57F64094-CCD2-475B-A9B3-C481651B90D8}" type="sibTrans" cxnId="{B49A92B2-0DD4-4D8E-900F-C0340A16524F}">
      <dgm:prSet/>
      <dgm:spPr/>
      <dgm:t>
        <a:bodyPr/>
        <a:lstStyle/>
        <a:p>
          <a:endParaRPr lang="en-US"/>
        </a:p>
      </dgm:t>
    </dgm:pt>
    <dgm:pt modelId="{5081E30B-15AC-46C5-883D-C3FAAFA9149D}">
      <dgm:prSet/>
      <dgm:spPr/>
      <dgm:t>
        <a:bodyPr/>
        <a:lstStyle/>
        <a:p>
          <a:r>
            <a:rPr lang="en-US" dirty="0">
              <a:solidFill>
                <a:schemeClr val="bg1"/>
              </a:solidFill>
            </a:rPr>
            <a:t>Confusion matrix shows minimal misclassifications</a:t>
          </a:r>
        </a:p>
      </dgm:t>
    </dgm:pt>
    <dgm:pt modelId="{65302DD3-3A8A-4BD7-9313-F7A21889A1AC}" type="parTrans" cxnId="{DB31CB3E-1942-45DE-9B01-8CFAC840E068}">
      <dgm:prSet/>
      <dgm:spPr/>
      <dgm:t>
        <a:bodyPr/>
        <a:lstStyle/>
        <a:p>
          <a:endParaRPr lang="en-US"/>
        </a:p>
      </dgm:t>
    </dgm:pt>
    <dgm:pt modelId="{B3DF7DC8-7E89-4EBD-93E1-037A5E6E99C5}" type="sibTrans" cxnId="{DB31CB3E-1942-45DE-9B01-8CFAC840E068}">
      <dgm:prSet/>
      <dgm:spPr/>
      <dgm:t>
        <a:bodyPr/>
        <a:lstStyle/>
        <a:p>
          <a:endParaRPr lang="en-US"/>
        </a:p>
      </dgm:t>
    </dgm:pt>
    <dgm:pt modelId="{AE21D709-C37A-42ED-A301-E2828DC0511F}">
      <dgm:prSet/>
      <dgm:spPr/>
      <dgm:t>
        <a:bodyPr/>
        <a:lstStyle/>
        <a:p>
          <a:r>
            <a:rPr lang="en-US" dirty="0">
              <a:solidFill>
                <a:schemeClr val="bg1"/>
              </a:solidFill>
            </a:rPr>
            <a:t>Additional data is needed for further analysis.</a:t>
          </a:r>
        </a:p>
      </dgm:t>
    </dgm:pt>
    <dgm:pt modelId="{1A75EE1E-BB78-4010-B1F7-A8AA413E385A}" type="parTrans" cxnId="{DDE7F062-5C4D-4790-9924-CD544E9E46C3}">
      <dgm:prSet/>
      <dgm:spPr/>
      <dgm:t>
        <a:bodyPr/>
        <a:lstStyle/>
        <a:p>
          <a:endParaRPr lang="en-US"/>
        </a:p>
      </dgm:t>
    </dgm:pt>
    <dgm:pt modelId="{998A47E6-ECA6-4978-96BA-6FBE703C177D}" type="sibTrans" cxnId="{DDE7F062-5C4D-4790-9924-CD544E9E46C3}">
      <dgm:prSet/>
      <dgm:spPr/>
      <dgm:t>
        <a:bodyPr/>
        <a:lstStyle/>
        <a:p>
          <a:endParaRPr lang="en-US"/>
        </a:p>
      </dgm:t>
    </dgm:pt>
    <dgm:pt modelId="{97C3902B-3485-0244-9928-52C647FECE61}" type="pres">
      <dgm:prSet presAssocID="{E81D3B63-2384-4D7D-9EB9-9AE609C17F29}" presName="vert0" presStyleCnt="0">
        <dgm:presLayoutVars>
          <dgm:dir/>
          <dgm:animOne val="branch"/>
          <dgm:animLvl val="lvl"/>
        </dgm:presLayoutVars>
      </dgm:prSet>
      <dgm:spPr/>
    </dgm:pt>
    <dgm:pt modelId="{67C73034-AE2B-C24D-8F54-7F21EA2D5D8F}" type="pres">
      <dgm:prSet presAssocID="{94951111-28B5-4AA8-AD56-99E2F7726C4C}" presName="thickLine" presStyleLbl="alignNode1" presStyleIdx="0" presStyleCnt="4"/>
      <dgm:spPr/>
    </dgm:pt>
    <dgm:pt modelId="{47886B0C-17A4-4E40-8336-30825C4718EF}" type="pres">
      <dgm:prSet presAssocID="{94951111-28B5-4AA8-AD56-99E2F7726C4C}" presName="horz1" presStyleCnt="0"/>
      <dgm:spPr/>
    </dgm:pt>
    <dgm:pt modelId="{0DB79C0E-EE7D-734C-8BDA-0F85ADA5A988}" type="pres">
      <dgm:prSet presAssocID="{94951111-28B5-4AA8-AD56-99E2F7726C4C}" presName="tx1" presStyleLbl="revTx" presStyleIdx="0" presStyleCnt="4"/>
      <dgm:spPr/>
    </dgm:pt>
    <dgm:pt modelId="{1F76A5B6-ED09-0B46-9E20-BF8590D8A843}" type="pres">
      <dgm:prSet presAssocID="{94951111-28B5-4AA8-AD56-99E2F7726C4C}" presName="vert1" presStyleCnt="0"/>
      <dgm:spPr/>
    </dgm:pt>
    <dgm:pt modelId="{6FB94875-B8B6-1548-8D22-3858CE69B7CE}" type="pres">
      <dgm:prSet presAssocID="{92786DD8-AA32-4376-92AD-A13030256393}" presName="thickLine" presStyleLbl="alignNode1" presStyleIdx="1" presStyleCnt="4"/>
      <dgm:spPr/>
    </dgm:pt>
    <dgm:pt modelId="{83B7745B-0A74-7345-99F6-05628CC40343}" type="pres">
      <dgm:prSet presAssocID="{92786DD8-AA32-4376-92AD-A13030256393}" presName="horz1" presStyleCnt="0"/>
      <dgm:spPr/>
    </dgm:pt>
    <dgm:pt modelId="{DBF11C6A-8A16-F546-9CFF-4912E89478D2}" type="pres">
      <dgm:prSet presAssocID="{92786DD8-AA32-4376-92AD-A13030256393}" presName="tx1" presStyleLbl="revTx" presStyleIdx="1" presStyleCnt="4"/>
      <dgm:spPr/>
    </dgm:pt>
    <dgm:pt modelId="{9361B397-207B-F240-A58E-88ECECF10196}" type="pres">
      <dgm:prSet presAssocID="{92786DD8-AA32-4376-92AD-A13030256393}" presName="vert1" presStyleCnt="0"/>
      <dgm:spPr/>
    </dgm:pt>
    <dgm:pt modelId="{324570D7-503C-3D49-939B-6849A7DF3AFF}" type="pres">
      <dgm:prSet presAssocID="{5081E30B-15AC-46C5-883D-C3FAAFA9149D}" presName="thickLine" presStyleLbl="alignNode1" presStyleIdx="2" presStyleCnt="4"/>
      <dgm:spPr/>
    </dgm:pt>
    <dgm:pt modelId="{384BA810-168E-1141-BD16-01A882CB3446}" type="pres">
      <dgm:prSet presAssocID="{5081E30B-15AC-46C5-883D-C3FAAFA9149D}" presName="horz1" presStyleCnt="0"/>
      <dgm:spPr/>
    </dgm:pt>
    <dgm:pt modelId="{6F5DED7A-2602-5143-9E90-665190D20DA6}" type="pres">
      <dgm:prSet presAssocID="{5081E30B-15AC-46C5-883D-C3FAAFA9149D}" presName="tx1" presStyleLbl="revTx" presStyleIdx="2" presStyleCnt="4"/>
      <dgm:spPr/>
    </dgm:pt>
    <dgm:pt modelId="{0534F778-0872-0747-8395-A1E5492AE934}" type="pres">
      <dgm:prSet presAssocID="{5081E30B-15AC-46C5-883D-C3FAAFA9149D}" presName="vert1" presStyleCnt="0"/>
      <dgm:spPr/>
    </dgm:pt>
    <dgm:pt modelId="{0DF873EA-EC00-AF4A-9BFD-08B4A1209A8A}" type="pres">
      <dgm:prSet presAssocID="{AE21D709-C37A-42ED-A301-E2828DC0511F}" presName="thickLine" presStyleLbl="alignNode1" presStyleIdx="3" presStyleCnt="4"/>
      <dgm:spPr/>
    </dgm:pt>
    <dgm:pt modelId="{CFB78FD3-3D25-A140-A9B4-94C6BBA6FDB4}" type="pres">
      <dgm:prSet presAssocID="{AE21D709-C37A-42ED-A301-E2828DC0511F}" presName="horz1" presStyleCnt="0"/>
      <dgm:spPr/>
    </dgm:pt>
    <dgm:pt modelId="{51A9C8C9-F714-F84F-91B5-03B80F542157}" type="pres">
      <dgm:prSet presAssocID="{AE21D709-C37A-42ED-A301-E2828DC0511F}" presName="tx1" presStyleLbl="revTx" presStyleIdx="3" presStyleCnt="4"/>
      <dgm:spPr/>
    </dgm:pt>
    <dgm:pt modelId="{C0500A2E-4091-3F40-81FD-11E3177B20A1}" type="pres">
      <dgm:prSet presAssocID="{AE21D709-C37A-42ED-A301-E2828DC0511F}" presName="vert1" presStyleCnt="0"/>
      <dgm:spPr/>
    </dgm:pt>
  </dgm:ptLst>
  <dgm:cxnLst>
    <dgm:cxn modelId="{5CBDBA10-C873-4E75-9C3D-81427140AA4A}" srcId="{E81D3B63-2384-4D7D-9EB9-9AE609C17F29}" destId="{94951111-28B5-4AA8-AD56-99E2F7726C4C}" srcOrd="0" destOrd="0" parTransId="{C2C71B9D-6D0C-4C98-B767-E56627E83DD4}" sibTransId="{46E37497-ECAF-41D7-847D-905B94B814AE}"/>
    <dgm:cxn modelId="{DBDB063D-D08D-7B4A-9D84-27B5ACA37AD7}" type="presOf" srcId="{92786DD8-AA32-4376-92AD-A13030256393}" destId="{DBF11C6A-8A16-F546-9CFF-4912E89478D2}" srcOrd="0" destOrd="0" presId="urn:microsoft.com/office/officeart/2008/layout/LinedList"/>
    <dgm:cxn modelId="{DB31CB3E-1942-45DE-9B01-8CFAC840E068}" srcId="{E81D3B63-2384-4D7D-9EB9-9AE609C17F29}" destId="{5081E30B-15AC-46C5-883D-C3FAAFA9149D}" srcOrd="2" destOrd="0" parTransId="{65302DD3-3A8A-4BD7-9313-F7A21889A1AC}" sibTransId="{B3DF7DC8-7E89-4EBD-93E1-037A5E6E99C5}"/>
    <dgm:cxn modelId="{1C555F56-F6E1-E841-9F75-DD931DE6030E}" type="presOf" srcId="{AE21D709-C37A-42ED-A301-E2828DC0511F}" destId="{51A9C8C9-F714-F84F-91B5-03B80F542157}" srcOrd="0" destOrd="0" presId="urn:microsoft.com/office/officeart/2008/layout/LinedList"/>
    <dgm:cxn modelId="{DDE7F062-5C4D-4790-9924-CD544E9E46C3}" srcId="{E81D3B63-2384-4D7D-9EB9-9AE609C17F29}" destId="{AE21D709-C37A-42ED-A301-E2828DC0511F}" srcOrd="3" destOrd="0" parTransId="{1A75EE1E-BB78-4010-B1F7-A8AA413E385A}" sibTransId="{998A47E6-ECA6-4978-96BA-6FBE703C177D}"/>
    <dgm:cxn modelId="{7A83119A-0C1B-544A-AE30-60BCF90BDF37}" type="presOf" srcId="{5081E30B-15AC-46C5-883D-C3FAAFA9149D}" destId="{6F5DED7A-2602-5143-9E90-665190D20DA6}" srcOrd="0" destOrd="0" presId="urn:microsoft.com/office/officeart/2008/layout/LinedList"/>
    <dgm:cxn modelId="{B49A92B2-0DD4-4D8E-900F-C0340A16524F}" srcId="{E81D3B63-2384-4D7D-9EB9-9AE609C17F29}" destId="{92786DD8-AA32-4376-92AD-A13030256393}" srcOrd="1" destOrd="0" parTransId="{EA2AAEB7-1B00-4D9D-8629-00182272710F}" sibTransId="{57F64094-CCD2-475B-A9B3-C481651B90D8}"/>
    <dgm:cxn modelId="{BE51F4EB-3D6C-D041-A839-6B3116365486}" type="presOf" srcId="{94951111-28B5-4AA8-AD56-99E2F7726C4C}" destId="{0DB79C0E-EE7D-734C-8BDA-0F85ADA5A988}" srcOrd="0" destOrd="0" presId="urn:microsoft.com/office/officeart/2008/layout/LinedList"/>
    <dgm:cxn modelId="{72486DF0-A5F9-C842-BB34-CA13A2D4F171}" type="presOf" srcId="{E81D3B63-2384-4D7D-9EB9-9AE609C17F29}" destId="{97C3902B-3485-0244-9928-52C647FECE61}" srcOrd="0" destOrd="0" presId="urn:microsoft.com/office/officeart/2008/layout/LinedList"/>
    <dgm:cxn modelId="{B7E64ADB-CCF0-3B40-9308-824BE681AF4B}" type="presParOf" srcId="{97C3902B-3485-0244-9928-52C647FECE61}" destId="{67C73034-AE2B-C24D-8F54-7F21EA2D5D8F}" srcOrd="0" destOrd="0" presId="urn:microsoft.com/office/officeart/2008/layout/LinedList"/>
    <dgm:cxn modelId="{5130B249-804C-BF46-A3ED-2FF5791C73D7}" type="presParOf" srcId="{97C3902B-3485-0244-9928-52C647FECE61}" destId="{47886B0C-17A4-4E40-8336-30825C4718EF}" srcOrd="1" destOrd="0" presId="urn:microsoft.com/office/officeart/2008/layout/LinedList"/>
    <dgm:cxn modelId="{426E237D-DDE1-414B-83E9-87C11F88981F}" type="presParOf" srcId="{47886B0C-17A4-4E40-8336-30825C4718EF}" destId="{0DB79C0E-EE7D-734C-8BDA-0F85ADA5A988}" srcOrd="0" destOrd="0" presId="urn:microsoft.com/office/officeart/2008/layout/LinedList"/>
    <dgm:cxn modelId="{B43D3712-D8B7-3342-B802-485BBA83B962}" type="presParOf" srcId="{47886B0C-17A4-4E40-8336-30825C4718EF}" destId="{1F76A5B6-ED09-0B46-9E20-BF8590D8A843}" srcOrd="1" destOrd="0" presId="urn:microsoft.com/office/officeart/2008/layout/LinedList"/>
    <dgm:cxn modelId="{85339D7E-6395-1C43-AAEC-EE679709ADD7}" type="presParOf" srcId="{97C3902B-3485-0244-9928-52C647FECE61}" destId="{6FB94875-B8B6-1548-8D22-3858CE69B7CE}" srcOrd="2" destOrd="0" presId="urn:microsoft.com/office/officeart/2008/layout/LinedList"/>
    <dgm:cxn modelId="{14D6AEFD-A7D3-C942-BF4F-C795C0FC6579}" type="presParOf" srcId="{97C3902B-3485-0244-9928-52C647FECE61}" destId="{83B7745B-0A74-7345-99F6-05628CC40343}" srcOrd="3" destOrd="0" presId="urn:microsoft.com/office/officeart/2008/layout/LinedList"/>
    <dgm:cxn modelId="{04D5D115-9C46-7D44-A8FB-7676CEA3A995}" type="presParOf" srcId="{83B7745B-0A74-7345-99F6-05628CC40343}" destId="{DBF11C6A-8A16-F546-9CFF-4912E89478D2}" srcOrd="0" destOrd="0" presId="urn:microsoft.com/office/officeart/2008/layout/LinedList"/>
    <dgm:cxn modelId="{567A4EF2-AC3E-7D47-BC18-8E6863051150}" type="presParOf" srcId="{83B7745B-0A74-7345-99F6-05628CC40343}" destId="{9361B397-207B-F240-A58E-88ECECF10196}" srcOrd="1" destOrd="0" presId="urn:microsoft.com/office/officeart/2008/layout/LinedList"/>
    <dgm:cxn modelId="{FDDBCB30-3667-2F48-A982-A08A50499BC6}" type="presParOf" srcId="{97C3902B-3485-0244-9928-52C647FECE61}" destId="{324570D7-503C-3D49-939B-6849A7DF3AFF}" srcOrd="4" destOrd="0" presId="urn:microsoft.com/office/officeart/2008/layout/LinedList"/>
    <dgm:cxn modelId="{44AFF8D4-8894-724F-9C40-9544C08D5A6C}" type="presParOf" srcId="{97C3902B-3485-0244-9928-52C647FECE61}" destId="{384BA810-168E-1141-BD16-01A882CB3446}" srcOrd="5" destOrd="0" presId="urn:microsoft.com/office/officeart/2008/layout/LinedList"/>
    <dgm:cxn modelId="{F6D3695A-14E2-0C4B-8429-155CCE519F56}" type="presParOf" srcId="{384BA810-168E-1141-BD16-01A882CB3446}" destId="{6F5DED7A-2602-5143-9E90-665190D20DA6}" srcOrd="0" destOrd="0" presId="urn:microsoft.com/office/officeart/2008/layout/LinedList"/>
    <dgm:cxn modelId="{7CF5A4C3-27C9-A041-A623-FB5300E221A8}" type="presParOf" srcId="{384BA810-168E-1141-BD16-01A882CB3446}" destId="{0534F778-0872-0747-8395-A1E5492AE934}" srcOrd="1" destOrd="0" presId="urn:microsoft.com/office/officeart/2008/layout/LinedList"/>
    <dgm:cxn modelId="{BC4B37D1-CF23-384B-8F9A-CD4B03043011}" type="presParOf" srcId="{97C3902B-3485-0244-9928-52C647FECE61}" destId="{0DF873EA-EC00-AF4A-9BFD-08B4A1209A8A}" srcOrd="6" destOrd="0" presId="urn:microsoft.com/office/officeart/2008/layout/LinedList"/>
    <dgm:cxn modelId="{A063C393-014D-A94C-BBDF-9A648B3E2FC1}" type="presParOf" srcId="{97C3902B-3485-0244-9928-52C647FECE61}" destId="{CFB78FD3-3D25-A140-A9B4-94C6BBA6FDB4}" srcOrd="7" destOrd="0" presId="urn:microsoft.com/office/officeart/2008/layout/LinedList"/>
    <dgm:cxn modelId="{CAD6F182-5C10-AD46-A424-B3358172DC22}" type="presParOf" srcId="{CFB78FD3-3D25-A140-A9B4-94C6BBA6FDB4}" destId="{51A9C8C9-F714-F84F-91B5-03B80F542157}" srcOrd="0" destOrd="0" presId="urn:microsoft.com/office/officeart/2008/layout/LinedList"/>
    <dgm:cxn modelId="{7C400F81-7FFE-9341-9467-405B4A9E03D7}" type="presParOf" srcId="{CFB78FD3-3D25-A140-A9B4-94C6BBA6FDB4}" destId="{C0500A2E-4091-3F40-81FD-11E3177B20A1}"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93FD97-1C95-497B-937F-0D5A44830A37}" type="doc">
      <dgm:prSet loTypeId="urn:microsoft.com/office/officeart/2018/2/layout/IconVerticalSolidList" loCatId="icon" qsTypeId="urn:microsoft.com/office/officeart/2005/8/quickstyle/simple1" qsCatId="simple" csTypeId="urn:microsoft.com/office/officeart/2005/8/colors/accent2_4" csCatId="accent2" phldr="1"/>
      <dgm:spPr/>
      <dgm:t>
        <a:bodyPr/>
        <a:lstStyle/>
        <a:p>
          <a:endParaRPr lang="en-US"/>
        </a:p>
      </dgm:t>
    </dgm:pt>
    <dgm:pt modelId="{536F94B3-24FC-4397-97DE-5F6B58827740}">
      <dgm:prSet/>
      <dgm:spPr/>
      <dgm:t>
        <a:bodyPr/>
        <a:lstStyle/>
        <a:p>
          <a:pPr>
            <a:lnSpc>
              <a:spcPct val="100000"/>
            </a:lnSpc>
          </a:pPr>
          <a:r>
            <a:rPr lang="en-US"/>
            <a:t>Deploy model into production environments for real-time predictions</a:t>
          </a:r>
        </a:p>
      </dgm:t>
    </dgm:pt>
    <dgm:pt modelId="{22146124-B591-4CE0-8782-89730A9B5126}" type="parTrans" cxnId="{505D960A-7B4F-4C81-81D0-89BA132B74A2}">
      <dgm:prSet/>
      <dgm:spPr/>
      <dgm:t>
        <a:bodyPr/>
        <a:lstStyle/>
        <a:p>
          <a:endParaRPr lang="en-US"/>
        </a:p>
      </dgm:t>
    </dgm:pt>
    <dgm:pt modelId="{54EA81D9-941E-45C9-B9A9-87036B270EBD}" type="sibTrans" cxnId="{505D960A-7B4F-4C81-81D0-89BA132B74A2}">
      <dgm:prSet/>
      <dgm:spPr/>
      <dgm:t>
        <a:bodyPr/>
        <a:lstStyle/>
        <a:p>
          <a:endParaRPr lang="en-US"/>
        </a:p>
      </dgm:t>
    </dgm:pt>
    <dgm:pt modelId="{647C98B6-3EB9-4794-ABF8-D1C3056CE757}">
      <dgm:prSet/>
      <dgm:spPr/>
      <dgm:t>
        <a:bodyPr/>
        <a:lstStyle/>
        <a:p>
          <a:pPr>
            <a:lnSpc>
              <a:spcPct val="100000"/>
            </a:lnSpc>
          </a:pPr>
          <a:r>
            <a:rPr lang="en-US"/>
            <a:t>Implement automated alerts and noitifications triggered by the model</a:t>
          </a:r>
        </a:p>
      </dgm:t>
    </dgm:pt>
    <dgm:pt modelId="{A9CD5FE1-ADDE-4473-B307-EC9A78FBD959}" type="parTrans" cxnId="{9B4DF3EA-68BE-4004-AF9E-266EE4B599F0}">
      <dgm:prSet/>
      <dgm:spPr/>
      <dgm:t>
        <a:bodyPr/>
        <a:lstStyle/>
        <a:p>
          <a:endParaRPr lang="en-US"/>
        </a:p>
      </dgm:t>
    </dgm:pt>
    <dgm:pt modelId="{860BC995-5F82-4C12-B36A-AA9584AA35CF}" type="sibTrans" cxnId="{9B4DF3EA-68BE-4004-AF9E-266EE4B599F0}">
      <dgm:prSet/>
      <dgm:spPr/>
      <dgm:t>
        <a:bodyPr/>
        <a:lstStyle/>
        <a:p>
          <a:endParaRPr lang="en-US"/>
        </a:p>
      </dgm:t>
    </dgm:pt>
    <dgm:pt modelId="{25FAAC3F-3356-483C-97FA-C2FC0C53BD85}">
      <dgm:prSet/>
      <dgm:spPr/>
      <dgm:t>
        <a:bodyPr/>
        <a:lstStyle/>
        <a:p>
          <a:pPr>
            <a:lnSpc>
              <a:spcPct val="100000"/>
            </a:lnSpc>
          </a:pPr>
          <a:r>
            <a:rPr lang="en-US"/>
            <a:t>Notifiy relevant stakeholders to take timely action</a:t>
          </a:r>
        </a:p>
      </dgm:t>
    </dgm:pt>
    <dgm:pt modelId="{9799128F-0CAD-4198-9B65-C7FDBC54CE23}" type="parTrans" cxnId="{A879DC00-535F-4247-AC06-F6AF8793971B}">
      <dgm:prSet/>
      <dgm:spPr/>
      <dgm:t>
        <a:bodyPr/>
        <a:lstStyle/>
        <a:p>
          <a:endParaRPr lang="en-US"/>
        </a:p>
      </dgm:t>
    </dgm:pt>
    <dgm:pt modelId="{8C459564-E41A-44DE-9E4F-A1A107978321}" type="sibTrans" cxnId="{A879DC00-535F-4247-AC06-F6AF8793971B}">
      <dgm:prSet/>
      <dgm:spPr/>
      <dgm:t>
        <a:bodyPr/>
        <a:lstStyle/>
        <a:p>
          <a:endParaRPr lang="en-US"/>
        </a:p>
      </dgm:t>
    </dgm:pt>
    <dgm:pt modelId="{E45C8A05-C376-4AED-B177-CD4D995C5F4C}">
      <dgm:prSet/>
      <dgm:spPr/>
      <dgm:t>
        <a:bodyPr/>
        <a:lstStyle/>
        <a:p>
          <a:pPr>
            <a:lnSpc>
              <a:spcPct val="100000"/>
            </a:lnSpc>
          </a:pPr>
          <a:r>
            <a:rPr lang="en-US"/>
            <a:t>Track model performance metrics, customer feedback, and business outcomes to identify areas for improvement</a:t>
          </a:r>
        </a:p>
      </dgm:t>
    </dgm:pt>
    <dgm:pt modelId="{2190FD9D-B920-4862-95F3-883F6E2128D0}" type="parTrans" cxnId="{61A0C955-5913-42F8-BB42-D1E677BD160F}">
      <dgm:prSet/>
      <dgm:spPr/>
      <dgm:t>
        <a:bodyPr/>
        <a:lstStyle/>
        <a:p>
          <a:endParaRPr lang="en-US"/>
        </a:p>
      </dgm:t>
    </dgm:pt>
    <dgm:pt modelId="{E1CFD2C6-7839-484B-A8FA-FC0E4B6611C3}" type="sibTrans" cxnId="{61A0C955-5913-42F8-BB42-D1E677BD160F}">
      <dgm:prSet/>
      <dgm:spPr/>
      <dgm:t>
        <a:bodyPr/>
        <a:lstStyle/>
        <a:p>
          <a:endParaRPr lang="en-US"/>
        </a:p>
      </dgm:t>
    </dgm:pt>
    <dgm:pt modelId="{D52DFC09-630A-4E52-A6A4-4D77C3E28D27}">
      <dgm:prSet/>
      <dgm:spPr/>
      <dgm:t>
        <a:bodyPr/>
        <a:lstStyle/>
        <a:p>
          <a:pPr>
            <a:lnSpc>
              <a:spcPct val="100000"/>
            </a:lnSpc>
          </a:pPr>
          <a:r>
            <a:rPr lang="en-US"/>
            <a:t>Provide training and educations to staff</a:t>
          </a:r>
        </a:p>
      </dgm:t>
    </dgm:pt>
    <dgm:pt modelId="{1237E030-84F4-4017-97E1-C456D4D33FA9}" type="parTrans" cxnId="{D6E2B53C-84FE-4918-A63A-CA1AF03B703F}">
      <dgm:prSet/>
      <dgm:spPr/>
      <dgm:t>
        <a:bodyPr/>
        <a:lstStyle/>
        <a:p>
          <a:endParaRPr lang="en-US"/>
        </a:p>
      </dgm:t>
    </dgm:pt>
    <dgm:pt modelId="{0CAA6E64-969C-438F-8DAC-BC838EEA8FA6}" type="sibTrans" cxnId="{D6E2B53C-84FE-4918-A63A-CA1AF03B703F}">
      <dgm:prSet/>
      <dgm:spPr/>
      <dgm:t>
        <a:bodyPr/>
        <a:lstStyle/>
        <a:p>
          <a:endParaRPr lang="en-US"/>
        </a:p>
      </dgm:t>
    </dgm:pt>
    <dgm:pt modelId="{2FBD9340-E75E-4038-A791-6A562D0ABC0C}" type="pres">
      <dgm:prSet presAssocID="{5F93FD97-1C95-497B-937F-0D5A44830A37}" presName="root" presStyleCnt="0">
        <dgm:presLayoutVars>
          <dgm:dir/>
          <dgm:resizeHandles val="exact"/>
        </dgm:presLayoutVars>
      </dgm:prSet>
      <dgm:spPr/>
    </dgm:pt>
    <dgm:pt modelId="{AA19C614-E3DA-43FA-B3EB-B25E97BDCE78}" type="pres">
      <dgm:prSet presAssocID="{536F94B3-24FC-4397-97DE-5F6B58827740}" presName="compNode" presStyleCnt="0"/>
      <dgm:spPr/>
    </dgm:pt>
    <dgm:pt modelId="{44459395-4D13-4107-A2E5-61AFBD387B6C}" type="pres">
      <dgm:prSet presAssocID="{536F94B3-24FC-4397-97DE-5F6B58827740}" presName="bgRect" presStyleLbl="bgShp" presStyleIdx="0" presStyleCnt="5"/>
      <dgm:spPr/>
    </dgm:pt>
    <dgm:pt modelId="{60E70F34-6A1A-4D30-A6FE-D44E42FEBCF1}" type="pres">
      <dgm:prSet presAssocID="{536F94B3-24FC-4397-97DE-5F6B5882774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133E062-B684-4712-9462-BA5F7850C72A}" type="pres">
      <dgm:prSet presAssocID="{536F94B3-24FC-4397-97DE-5F6B58827740}" presName="spaceRect" presStyleCnt="0"/>
      <dgm:spPr/>
    </dgm:pt>
    <dgm:pt modelId="{02F89AFD-302E-4027-A6EF-C87EF7BAD2E2}" type="pres">
      <dgm:prSet presAssocID="{536F94B3-24FC-4397-97DE-5F6B58827740}" presName="parTx" presStyleLbl="revTx" presStyleIdx="0" presStyleCnt="5">
        <dgm:presLayoutVars>
          <dgm:chMax val="0"/>
          <dgm:chPref val="0"/>
        </dgm:presLayoutVars>
      </dgm:prSet>
      <dgm:spPr/>
    </dgm:pt>
    <dgm:pt modelId="{962A0063-300D-4978-B620-E129F82EF942}" type="pres">
      <dgm:prSet presAssocID="{54EA81D9-941E-45C9-B9A9-87036B270EBD}" presName="sibTrans" presStyleCnt="0"/>
      <dgm:spPr/>
    </dgm:pt>
    <dgm:pt modelId="{F724F6DB-C464-4AE1-AEDE-4058A667FA7C}" type="pres">
      <dgm:prSet presAssocID="{647C98B6-3EB9-4794-ABF8-D1C3056CE757}" presName="compNode" presStyleCnt="0"/>
      <dgm:spPr/>
    </dgm:pt>
    <dgm:pt modelId="{C25FDAC1-6387-4C7F-A6D6-635A3AA5E3D2}" type="pres">
      <dgm:prSet presAssocID="{647C98B6-3EB9-4794-ABF8-D1C3056CE757}" presName="bgRect" presStyleLbl="bgShp" presStyleIdx="1" presStyleCnt="5"/>
      <dgm:spPr/>
    </dgm:pt>
    <dgm:pt modelId="{934188AB-8A83-4995-B775-44C2731A20C1}" type="pres">
      <dgm:prSet presAssocID="{647C98B6-3EB9-4794-ABF8-D1C3056CE75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0D117EAA-BEB5-4429-96D2-27E45088DA66}" type="pres">
      <dgm:prSet presAssocID="{647C98B6-3EB9-4794-ABF8-D1C3056CE757}" presName="spaceRect" presStyleCnt="0"/>
      <dgm:spPr/>
    </dgm:pt>
    <dgm:pt modelId="{C5DF09D5-DCDD-4AA7-8B53-D12E3D0C0DE0}" type="pres">
      <dgm:prSet presAssocID="{647C98B6-3EB9-4794-ABF8-D1C3056CE757}" presName="parTx" presStyleLbl="revTx" presStyleIdx="1" presStyleCnt="5">
        <dgm:presLayoutVars>
          <dgm:chMax val="0"/>
          <dgm:chPref val="0"/>
        </dgm:presLayoutVars>
      </dgm:prSet>
      <dgm:spPr/>
    </dgm:pt>
    <dgm:pt modelId="{2AE387E8-ECD6-4E09-96C4-05CC8D908DA4}" type="pres">
      <dgm:prSet presAssocID="{860BC995-5F82-4C12-B36A-AA9584AA35CF}" presName="sibTrans" presStyleCnt="0"/>
      <dgm:spPr/>
    </dgm:pt>
    <dgm:pt modelId="{52FE292E-951E-41C4-8AD7-E22B22D96A0A}" type="pres">
      <dgm:prSet presAssocID="{25FAAC3F-3356-483C-97FA-C2FC0C53BD85}" presName="compNode" presStyleCnt="0"/>
      <dgm:spPr/>
    </dgm:pt>
    <dgm:pt modelId="{4EAA3190-0440-4DA6-A793-83DD77A29E3E}" type="pres">
      <dgm:prSet presAssocID="{25FAAC3F-3356-483C-97FA-C2FC0C53BD85}" presName="bgRect" presStyleLbl="bgShp" presStyleIdx="2" presStyleCnt="5"/>
      <dgm:spPr/>
    </dgm:pt>
    <dgm:pt modelId="{DBDBC714-3656-49CA-B5F3-7B4BA3C3C3CE}" type="pres">
      <dgm:prSet presAssocID="{25FAAC3F-3356-483C-97FA-C2FC0C53BD8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568D72A7-47F3-4840-9691-77E617075B04}" type="pres">
      <dgm:prSet presAssocID="{25FAAC3F-3356-483C-97FA-C2FC0C53BD85}" presName="spaceRect" presStyleCnt="0"/>
      <dgm:spPr/>
    </dgm:pt>
    <dgm:pt modelId="{64A342A5-F240-4322-934A-F61842F7B4B5}" type="pres">
      <dgm:prSet presAssocID="{25FAAC3F-3356-483C-97FA-C2FC0C53BD85}" presName="parTx" presStyleLbl="revTx" presStyleIdx="2" presStyleCnt="5">
        <dgm:presLayoutVars>
          <dgm:chMax val="0"/>
          <dgm:chPref val="0"/>
        </dgm:presLayoutVars>
      </dgm:prSet>
      <dgm:spPr/>
    </dgm:pt>
    <dgm:pt modelId="{3BE8A8F4-EE73-4EBA-89CD-D59A196584E9}" type="pres">
      <dgm:prSet presAssocID="{8C459564-E41A-44DE-9E4F-A1A107978321}" presName="sibTrans" presStyleCnt="0"/>
      <dgm:spPr/>
    </dgm:pt>
    <dgm:pt modelId="{43FC2B7B-48DF-4732-8929-CB71233D1DA3}" type="pres">
      <dgm:prSet presAssocID="{E45C8A05-C376-4AED-B177-CD4D995C5F4C}" presName="compNode" presStyleCnt="0"/>
      <dgm:spPr/>
    </dgm:pt>
    <dgm:pt modelId="{2D127CAF-D1B2-433A-858E-23A223C47D2E}" type="pres">
      <dgm:prSet presAssocID="{E45C8A05-C376-4AED-B177-CD4D995C5F4C}" presName="bgRect" presStyleLbl="bgShp" presStyleIdx="3" presStyleCnt="5"/>
      <dgm:spPr/>
    </dgm:pt>
    <dgm:pt modelId="{73E9C806-DCDF-447E-B73B-B04E8FF3EA0C}" type="pres">
      <dgm:prSet presAssocID="{E45C8A05-C376-4AED-B177-CD4D995C5F4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uge"/>
        </a:ext>
      </dgm:extLst>
    </dgm:pt>
    <dgm:pt modelId="{E88A0033-A1AB-49B9-82C6-AEB0C56B6F67}" type="pres">
      <dgm:prSet presAssocID="{E45C8A05-C376-4AED-B177-CD4D995C5F4C}" presName="spaceRect" presStyleCnt="0"/>
      <dgm:spPr/>
    </dgm:pt>
    <dgm:pt modelId="{BBEAB3C9-F645-4AE6-AF5B-D32657389664}" type="pres">
      <dgm:prSet presAssocID="{E45C8A05-C376-4AED-B177-CD4D995C5F4C}" presName="parTx" presStyleLbl="revTx" presStyleIdx="3" presStyleCnt="5">
        <dgm:presLayoutVars>
          <dgm:chMax val="0"/>
          <dgm:chPref val="0"/>
        </dgm:presLayoutVars>
      </dgm:prSet>
      <dgm:spPr/>
    </dgm:pt>
    <dgm:pt modelId="{DA292FA7-EC8F-40C9-8111-C819C45F93CC}" type="pres">
      <dgm:prSet presAssocID="{E1CFD2C6-7839-484B-A8FA-FC0E4B6611C3}" presName="sibTrans" presStyleCnt="0"/>
      <dgm:spPr/>
    </dgm:pt>
    <dgm:pt modelId="{791FB9E9-2AEB-4435-B7CE-2BE205400974}" type="pres">
      <dgm:prSet presAssocID="{D52DFC09-630A-4E52-A6A4-4D77C3E28D27}" presName="compNode" presStyleCnt="0"/>
      <dgm:spPr/>
    </dgm:pt>
    <dgm:pt modelId="{71EDC933-D0B4-4B54-A36F-CF4E34852C2A}" type="pres">
      <dgm:prSet presAssocID="{D52DFC09-630A-4E52-A6A4-4D77C3E28D27}" presName="bgRect" presStyleLbl="bgShp" presStyleIdx="4" presStyleCnt="5"/>
      <dgm:spPr/>
    </dgm:pt>
    <dgm:pt modelId="{216D11C4-7282-482A-BB8F-EF14FC1E6465}" type="pres">
      <dgm:prSet presAssocID="{D52DFC09-630A-4E52-A6A4-4D77C3E28D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ers"/>
        </a:ext>
      </dgm:extLst>
    </dgm:pt>
    <dgm:pt modelId="{780AA4A8-C93D-4921-BFC5-8C5ECBEF686E}" type="pres">
      <dgm:prSet presAssocID="{D52DFC09-630A-4E52-A6A4-4D77C3E28D27}" presName="spaceRect" presStyleCnt="0"/>
      <dgm:spPr/>
    </dgm:pt>
    <dgm:pt modelId="{E724B0A0-0E5C-4B35-A7E3-D301E3C683DF}" type="pres">
      <dgm:prSet presAssocID="{D52DFC09-630A-4E52-A6A4-4D77C3E28D27}" presName="parTx" presStyleLbl="revTx" presStyleIdx="4" presStyleCnt="5">
        <dgm:presLayoutVars>
          <dgm:chMax val="0"/>
          <dgm:chPref val="0"/>
        </dgm:presLayoutVars>
      </dgm:prSet>
      <dgm:spPr/>
    </dgm:pt>
  </dgm:ptLst>
  <dgm:cxnLst>
    <dgm:cxn modelId="{A879DC00-535F-4247-AC06-F6AF8793971B}" srcId="{5F93FD97-1C95-497B-937F-0D5A44830A37}" destId="{25FAAC3F-3356-483C-97FA-C2FC0C53BD85}" srcOrd="2" destOrd="0" parTransId="{9799128F-0CAD-4198-9B65-C7FDBC54CE23}" sibTransId="{8C459564-E41A-44DE-9E4F-A1A107978321}"/>
    <dgm:cxn modelId="{7B28BE03-3E30-4C95-BB75-AA2A266DDAC0}" type="presOf" srcId="{E45C8A05-C376-4AED-B177-CD4D995C5F4C}" destId="{BBEAB3C9-F645-4AE6-AF5B-D32657389664}" srcOrd="0" destOrd="0" presId="urn:microsoft.com/office/officeart/2018/2/layout/IconVerticalSolidList"/>
    <dgm:cxn modelId="{505D960A-7B4F-4C81-81D0-89BA132B74A2}" srcId="{5F93FD97-1C95-497B-937F-0D5A44830A37}" destId="{536F94B3-24FC-4397-97DE-5F6B58827740}" srcOrd="0" destOrd="0" parTransId="{22146124-B591-4CE0-8782-89730A9B5126}" sibTransId="{54EA81D9-941E-45C9-B9A9-87036B270EBD}"/>
    <dgm:cxn modelId="{18162D36-3A68-4983-A5C9-239C56C2906C}" type="presOf" srcId="{D52DFC09-630A-4E52-A6A4-4D77C3E28D27}" destId="{E724B0A0-0E5C-4B35-A7E3-D301E3C683DF}" srcOrd="0" destOrd="0" presId="urn:microsoft.com/office/officeart/2018/2/layout/IconVerticalSolidList"/>
    <dgm:cxn modelId="{D6E2B53C-84FE-4918-A63A-CA1AF03B703F}" srcId="{5F93FD97-1C95-497B-937F-0D5A44830A37}" destId="{D52DFC09-630A-4E52-A6A4-4D77C3E28D27}" srcOrd="4" destOrd="0" parTransId="{1237E030-84F4-4017-97E1-C456D4D33FA9}" sibTransId="{0CAA6E64-969C-438F-8DAC-BC838EEA8FA6}"/>
    <dgm:cxn modelId="{61A0C955-5913-42F8-BB42-D1E677BD160F}" srcId="{5F93FD97-1C95-497B-937F-0D5A44830A37}" destId="{E45C8A05-C376-4AED-B177-CD4D995C5F4C}" srcOrd="3" destOrd="0" parTransId="{2190FD9D-B920-4862-95F3-883F6E2128D0}" sibTransId="{E1CFD2C6-7839-484B-A8FA-FC0E4B6611C3}"/>
    <dgm:cxn modelId="{66525480-940C-456D-AD30-5486B3597B94}" type="presOf" srcId="{5F93FD97-1C95-497B-937F-0D5A44830A37}" destId="{2FBD9340-E75E-4038-A791-6A562D0ABC0C}" srcOrd="0" destOrd="0" presId="urn:microsoft.com/office/officeart/2018/2/layout/IconVerticalSolidList"/>
    <dgm:cxn modelId="{912A37AE-4A4F-40DB-9930-B488396309FB}" type="presOf" srcId="{536F94B3-24FC-4397-97DE-5F6B58827740}" destId="{02F89AFD-302E-4027-A6EF-C87EF7BAD2E2}" srcOrd="0" destOrd="0" presId="urn:microsoft.com/office/officeart/2018/2/layout/IconVerticalSolidList"/>
    <dgm:cxn modelId="{9B4DF3EA-68BE-4004-AF9E-266EE4B599F0}" srcId="{5F93FD97-1C95-497B-937F-0D5A44830A37}" destId="{647C98B6-3EB9-4794-ABF8-D1C3056CE757}" srcOrd="1" destOrd="0" parTransId="{A9CD5FE1-ADDE-4473-B307-EC9A78FBD959}" sibTransId="{860BC995-5F82-4C12-B36A-AA9584AA35CF}"/>
    <dgm:cxn modelId="{0938B7F0-0ABD-4670-ACEC-AA295A29B795}" type="presOf" srcId="{25FAAC3F-3356-483C-97FA-C2FC0C53BD85}" destId="{64A342A5-F240-4322-934A-F61842F7B4B5}" srcOrd="0" destOrd="0" presId="urn:microsoft.com/office/officeart/2018/2/layout/IconVerticalSolidList"/>
    <dgm:cxn modelId="{036D48F3-5750-47A3-BD3C-D3AB60D77FF7}" type="presOf" srcId="{647C98B6-3EB9-4794-ABF8-D1C3056CE757}" destId="{C5DF09D5-DCDD-4AA7-8B53-D12E3D0C0DE0}" srcOrd="0" destOrd="0" presId="urn:microsoft.com/office/officeart/2018/2/layout/IconVerticalSolidList"/>
    <dgm:cxn modelId="{469E7A66-DB58-40A2-9BFF-BEE5B9F305FF}" type="presParOf" srcId="{2FBD9340-E75E-4038-A791-6A562D0ABC0C}" destId="{AA19C614-E3DA-43FA-B3EB-B25E97BDCE78}" srcOrd="0" destOrd="0" presId="urn:microsoft.com/office/officeart/2018/2/layout/IconVerticalSolidList"/>
    <dgm:cxn modelId="{26921EEF-9DDD-467D-9549-C771CE2DAA87}" type="presParOf" srcId="{AA19C614-E3DA-43FA-B3EB-B25E97BDCE78}" destId="{44459395-4D13-4107-A2E5-61AFBD387B6C}" srcOrd="0" destOrd="0" presId="urn:microsoft.com/office/officeart/2018/2/layout/IconVerticalSolidList"/>
    <dgm:cxn modelId="{858525B3-1230-488B-8E42-5FA829A444A0}" type="presParOf" srcId="{AA19C614-E3DA-43FA-B3EB-B25E97BDCE78}" destId="{60E70F34-6A1A-4D30-A6FE-D44E42FEBCF1}" srcOrd="1" destOrd="0" presId="urn:microsoft.com/office/officeart/2018/2/layout/IconVerticalSolidList"/>
    <dgm:cxn modelId="{7866E8E4-7848-4B72-B87B-856283E2505B}" type="presParOf" srcId="{AA19C614-E3DA-43FA-B3EB-B25E97BDCE78}" destId="{B133E062-B684-4712-9462-BA5F7850C72A}" srcOrd="2" destOrd="0" presId="urn:microsoft.com/office/officeart/2018/2/layout/IconVerticalSolidList"/>
    <dgm:cxn modelId="{4C4233B8-C5EB-400A-AEC2-98FA76705921}" type="presParOf" srcId="{AA19C614-E3DA-43FA-B3EB-B25E97BDCE78}" destId="{02F89AFD-302E-4027-A6EF-C87EF7BAD2E2}" srcOrd="3" destOrd="0" presId="urn:microsoft.com/office/officeart/2018/2/layout/IconVerticalSolidList"/>
    <dgm:cxn modelId="{8E52E26A-D330-467C-9CDE-E340313C4BD3}" type="presParOf" srcId="{2FBD9340-E75E-4038-A791-6A562D0ABC0C}" destId="{962A0063-300D-4978-B620-E129F82EF942}" srcOrd="1" destOrd="0" presId="urn:microsoft.com/office/officeart/2018/2/layout/IconVerticalSolidList"/>
    <dgm:cxn modelId="{A7755088-6919-4E1D-BB66-288F049592F1}" type="presParOf" srcId="{2FBD9340-E75E-4038-A791-6A562D0ABC0C}" destId="{F724F6DB-C464-4AE1-AEDE-4058A667FA7C}" srcOrd="2" destOrd="0" presId="urn:microsoft.com/office/officeart/2018/2/layout/IconVerticalSolidList"/>
    <dgm:cxn modelId="{3E46503B-BB58-493D-876E-88FB4B64F7E3}" type="presParOf" srcId="{F724F6DB-C464-4AE1-AEDE-4058A667FA7C}" destId="{C25FDAC1-6387-4C7F-A6D6-635A3AA5E3D2}" srcOrd="0" destOrd="0" presId="urn:microsoft.com/office/officeart/2018/2/layout/IconVerticalSolidList"/>
    <dgm:cxn modelId="{410F45EC-B63C-43F1-AA15-1EE5B4A63C38}" type="presParOf" srcId="{F724F6DB-C464-4AE1-AEDE-4058A667FA7C}" destId="{934188AB-8A83-4995-B775-44C2731A20C1}" srcOrd="1" destOrd="0" presId="urn:microsoft.com/office/officeart/2018/2/layout/IconVerticalSolidList"/>
    <dgm:cxn modelId="{3768F2F5-5996-432D-8672-6EF2DA9FDF23}" type="presParOf" srcId="{F724F6DB-C464-4AE1-AEDE-4058A667FA7C}" destId="{0D117EAA-BEB5-4429-96D2-27E45088DA66}" srcOrd="2" destOrd="0" presId="urn:microsoft.com/office/officeart/2018/2/layout/IconVerticalSolidList"/>
    <dgm:cxn modelId="{41131C0B-CB39-4168-87B8-BE8397AC2A04}" type="presParOf" srcId="{F724F6DB-C464-4AE1-AEDE-4058A667FA7C}" destId="{C5DF09D5-DCDD-4AA7-8B53-D12E3D0C0DE0}" srcOrd="3" destOrd="0" presId="urn:microsoft.com/office/officeart/2018/2/layout/IconVerticalSolidList"/>
    <dgm:cxn modelId="{8CB18A26-CF70-4B20-9771-7ED61BF76247}" type="presParOf" srcId="{2FBD9340-E75E-4038-A791-6A562D0ABC0C}" destId="{2AE387E8-ECD6-4E09-96C4-05CC8D908DA4}" srcOrd="3" destOrd="0" presId="urn:microsoft.com/office/officeart/2018/2/layout/IconVerticalSolidList"/>
    <dgm:cxn modelId="{A8575765-1928-4F30-AFF2-7127D2C0C031}" type="presParOf" srcId="{2FBD9340-E75E-4038-A791-6A562D0ABC0C}" destId="{52FE292E-951E-41C4-8AD7-E22B22D96A0A}" srcOrd="4" destOrd="0" presId="urn:microsoft.com/office/officeart/2018/2/layout/IconVerticalSolidList"/>
    <dgm:cxn modelId="{425988F0-871C-4FC5-AC0D-828D3C6762BD}" type="presParOf" srcId="{52FE292E-951E-41C4-8AD7-E22B22D96A0A}" destId="{4EAA3190-0440-4DA6-A793-83DD77A29E3E}" srcOrd="0" destOrd="0" presId="urn:microsoft.com/office/officeart/2018/2/layout/IconVerticalSolidList"/>
    <dgm:cxn modelId="{0CC2BB1C-4859-4A33-84DB-03EE1ECBF1F1}" type="presParOf" srcId="{52FE292E-951E-41C4-8AD7-E22B22D96A0A}" destId="{DBDBC714-3656-49CA-B5F3-7B4BA3C3C3CE}" srcOrd="1" destOrd="0" presId="urn:microsoft.com/office/officeart/2018/2/layout/IconVerticalSolidList"/>
    <dgm:cxn modelId="{256C5552-DDD8-4E38-AA25-C7C70088D431}" type="presParOf" srcId="{52FE292E-951E-41C4-8AD7-E22B22D96A0A}" destId="{568D72A7-47F3-4840-9691-77E617075B04}" srcOrd="2" destOrd="0" presId="urn:microsoft.com/office/officeart/2018/2/layout/IconVerticalSolidList"/>
    <dgm:cxn modelId="{BB169B78-3551-4E88-B314-E269A0CF0569}" type="presParOf" srcId="{52FE292E-951E-41C4-8AD7-E22B22D96A0A}" destId="{64A342A5-F240-4322-934A-F61842F7B4B5}" srcOrd="3" destOrd="0" presId="urn:microsoft.com/office/officeart/2018/2/layout/IconVerticalSolidList"/>
    <dgm:cxn modelId="{E4E9C8B6-48E2-4E7A-9EA7-2DD5C9C2FEB6}" type="presParOf" srcId="{2FBD9340-E75E-4038-A791-6A562D0ABC0C}" destId="{3BE8A8F4-EE73-4EBA-89CD-D59A196584E9}" srcOrd="5" destOrd="0" presId="urn:microsoft.com/office/officeart/2018/2/layout/IconVerticalSolidList"/>
    <dgm:cxn modelId="{979A93D7-5BC1-49F3-9296-9038410570D5}" type="presParOf" srcId="{2FBD9340-E75E-4038-A791-6A562D0ABC0C}" destId="{43FC2B7B-48DF-4732-8929-CB71233D1DA3}" srcOrd="6" destOrd="0" presId="urn:microsoft.com/office/officeart/2018/2/layout/IconVerticalSolidList"/>
    <dgm:cxn modelId="{38D9C672-4873-4A70-A324-6D120DB1962B}" type="presParOf" srcId="{43FC2B7B-48DF-4732-8929-CB71233D1DA3}" destId="{2D127CAF-D1B2-433A-858E-23A223C47D2E}" srcOrd="0" destOrd="0" presId="urn:microsoft.com/office/officeart/2018/2/layout/IconVerticalSolidList"/>
    <dgm:cxn modelId="{7D8D2D74-7E59-4107-98D5-F9B4BE624FB4}" type="presParOf" srcId="{43FC2B7B-48DF-4732-8929-CB71233D1DA3}" destId="{73E9C806-DCDF-447E-B73B-B04E8FF3EA0C}" srcOrd="1" destOrd="0" presId="urn:microsoft.com/office/officeart/2018/2/layout/IconVerticalSolidList"/>
    <dgm:cxn modelId="{218DD05B-9D87-4375-A4B8-345BD1E39F6A}" type="presParOf" srcId="{43FC2B7B-48DF-4732-8929-CB71233D1DA3}" destId="{E88A0033-A1AB-49B9-82C6-AEB0C56B6F67}" srcOrd="2" destOrd="0" presId="urn:microsoft.com/office/officeart/2018/2/layout/IconVerticalSolidList"/>
    <dgm:cxn modelId="{3DC58069-99F3-4D45-BF0A-A55FBF536770}" type="presParOf" srcId="{43FC2B7B-48DF-4732-8929-CB71233D1DA3}" destId="{BBEAB3C9-F645-4AE6-AF5B-D32657389664}" srcOrd="3" destOrd="0" presId="urn:microsoft.com/office/officeart/2018/2/layout/IconVerticalSolidList"/>
    <dgm:cxn modelId="{5D30FB39-6B80-4A04-8C3D-E991465F5999}" type="presParOf" srcId="{2FBD9340-E75E-4038-A791-6A562D0ABC0C}" destId="{DA292FA7-EC8F-40C9-8111-C819C45F93CC}" srcOrd="7" destOrd="0" presId="urn:microsoft.com/office/officeart/2018/2/layout/IconVerticalSolidList"/>
    <dgm:cxn modelId="{F7D65913-4FC9-4EC8-8DA9-661CDC6FF4F0}" type="presParOf" srcId="{2FBD9340-E75E-4038-A791-6A562D0ABC0C}" destId="{791FB9E9-2AEB-4435-B7CE-2BE205400974}" srcOrd="8" destOrd="0" presId="urn:microsoft.com/office/officeart/2018/2/layout/IconVerticalSolidList"/>
    <dgm:cxn modelId="{EBB1ADB7-B06F-4C25-A639-067561E28129}" type="presParOf" srcId="{791FB9E9-2AEB-4435-B7CE-2BE205400974}" destId="{71EDC933-D0B4-4B54-A36F-CF4E34852C2A}" srcOrd="0" destOrd="0" presId="urn:microsoft.com/office/officeart/2018/2/layout/IconVerticalSolidList"/>
    <dgm:cxn modelId="{0BE6A588-CD92-4CE2-94ED-84E3C9417E3B}" type="presParOf" srcId="{791FB9E9-2AEB-4435-B7CE-2BE205400974}" destId="{216D11C4-7282-482A-BB8F-EF14FC1E6465}" srcOrd="1" destOrd="0" presId="urn:microsoft.com/office/officeart/2018/2/layout/IconVerticalSolidList"/>
    <dgm:cxn modelId="{55E7CE21-7BA8-4209-AFD9-E84913435E4F}" type="presParOf" srcId="{791FB9E9-2AEB-4435-B7CE-2BE205400974}" destId="{780AA4A8-C93D-4921-BFC5-8C5ECBEF686E}" srcOrd="2" destOrd="0" presId="urn:microsoft.com/office/officeart/2018/2/layout/IconVerticalSolidList"/>
    <dgm:cxn modelId="{9E9CA63D-5772-476C-A545-86A65485AED7}" type="presParOf" srcId="{791FB9E9-2AEB-4435-B7CE-2BE205400974}" destId="{E724B0A0-0E5C-4B35-A7E3-D301E3C683D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6E698-C4B5-44A9-B9AD-DCE03D23F503}">
      <dsp:nvSpPr>
        <dsp:cNvPr id="0" name=""/>
        <dsp:cNvSpPr/>
      </dsp:nvSpPr>
      <dsp:spPr>
        <a:xfrm>
          <a:off x="0" y="606"/>
          <a:ext cx="5651500" cy="1419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F5B345-0D87-46F6-B0EF-272965AA1ED8}">
      <dsp:nvSpPr>
        <dsp:cNvPr id="0" name=""/>
        <dsp:cNvSpPr/>
      </dsp:nvSpPr>
      <dsp:spPr>
        <a:xfrm>
          <a:off x="429347" y="319956"/>
          <a:ext cx="780632" cy="780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55C7A9-C39F-4C6E-88E5-248E079318B9}">
      <dsp:nvSpPr>
        <dsp:cNvPr id="0" name=""/>
        <dsp:cNvSpPr/>
      </dsp:nvSpPr>
      <dsp:spPr>
        <a:xfrm>
          <a:off x="1639328" y="606"/>
          <a:ext cx="4012171" cy="1419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213" tIns="150213" rIns="150213" bIns="150213" numCol="1" spcCol="1270" anchor="ctr" anchorCtr="0">
          <a:noAutofit/>
        </a:bodyPr>
        <a:lstStyle/>
        <a:p>
          <a:pPr marL="0" lvl="0" indent="0" algn="l" defTabSz="622300">
            <a:lnSpc>
              <a:spcPct val="100000"/>
            </a:lnSpc>
            <a:spcBef>
              <a:spcPct val="0"/>
            </a:spcBef>
            <a:spcAft>
              <a:spcPct val="35000"/>
            </a:spcAft>
            <a:buNone/>
          </a:pPr>
          <a:r>
            <a:rPr lang="en-US" sz="1400" kern="1200" dirty="0"/>
            <a:t>Customer churn refers to customers ending their relationship with a company</a:t>
          </a:r>
        </a:p>
        <a:p>
          <a:pPr marL="0" lvl="0" indent="0" algn="l" defTabSz="622300">
            <a:lnSpc>
              <a:spcPct val="100000"/>
            </a:lnSpc>
            <a:spcBef>
              <a:spcPct val="0"/>
            </a:spcBef>
            <a:spcAft>
              <a:spcPct val="35000"/>
            </a:spcAft>
            <a:buNone/>
          </a:pPr>
          <a:r>
            <a:rPr lang="en-US" sz="1400" kern="1200" dirty="0"/>
            <a:t>This includes closing accounts or switching to competitors, resulting in increasing costs for the company.</a:t>
          </a:r>
        </a:p>
      </dsp:txBody>
      <dsp:txXfrm>
        <a:off x="1639328" y="606"/>
        <a:ext cx="4012171" cy="1419331"/>
      </dsp:txXfrm>
    </dsp:sp>
    <dsp:sp modelId="{FBC8489F-97BB-4315-87F7-EC80B86A9083}">
      <dsp:nvSpPr>
        <dsp:cNvPr id="0" name=""/>
        <dsp:cNvSpPr/>
      </dsp:nvSpPr>
      <dsp:spPr>
        <a:xfrm>
          <a:off x="0" y="1774771"/>
          <a:ext cx="5651500" cy="1419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1AF93-64A4-449B-BE07-326E756A82C4}">
      <dsp:nvSpPr>
        <dsp:cNvPr id="0" name=""/>
        <dsp:cNvSpPr/>
      </dsp:nvSpPr>
      <dsp:spPr>
        <a:xfrm>
          <a:off x="429347" y="2094121"/>
          <a:ext cx="780632" cy="780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473E37-0C3E-43FB-91AE-0E7379120D96}">
      <dsp:nvSpPr>
        <dsp:cNvPr id="0" name=""/>
        <dsp:cNvSpPr/>
      </dsp:nvSpPr>
      <dsp:spPr>
        <a:xfrm>
          <a:off x="1639328" y="1774771"/>
          <a:ext cx="4012171" cy="1419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213" tIns="150213" rIns="150213" bIns="150213" numCol="1" spcCol="1270" anchor="ctr" anchorCtr="0">
          <a:noAutofit/>
        </a:bodyPr>
        <a:lstStyle/>
        <a:p>
          <a:pPr marL="0" lvl="0" indent="0" algn="l" defTabSz="622300">
            <a:lnSpc>
              <a:spcPct val="100000"/>
            </a:lnSpc>
            <a:spcBef>
              <a:spcPct val="0"/>
            </a:spcBef>
            <a:spcAft>
              <a:spcPct val="35000"/>
            </a:spcAft>
            <a:buNone/>
          </a:pPr>
          <a:r>
            <a:rPr lang="en-US" sz="1400" kern="1200" dirty="0"/>
            <a:t>Mitigating customer churn is crucial.</a:t>
          </a:r>
        </a:p>
        <a:p>
          <a:pPr marL="0" lvl="0" indent="0" algn="l" defTabSz="622300">
            <a:lnSpc>
              <a:spcPct val="100000"/>
            </a:lnSpc>
            <a:spcBef>
              <a:spcPct val="0"/>
            </a:spcBef>
            <a:spcAft>
              <a:spcPct val="35000"/>
            </a:spcAft>
            <a:buNone/>
          </a:pPr>
          <a:r>
            <a:rPr lang="en-US" sz="1400" kern="1200" dirty="0"/>
            <a:t>One effective strategy is customer churn prediction, allowing for companies to identify at-risk customer and implement targeted retention tactics</a:t>
          </a:r>
        </a:p>
      </dsp:txBody>
      <dsp:txXfrm>
        <a:off x="1639328" y="1774771"/>
        <a:ext cx="4012171" cy="1419331"/>
      </dsp:txXfrm>
    </dsp:sp>
    <dsp:sp modelId="{90BDB0D6-53EC-4761-A7D3-B378FB4CA858}">
      <dsp:nvSpPr>
        <dsp:cNvPr id="0" name=""/>
        <dsp:cNvSpPr/>
      </dsp:nvSpPr>
      <dsp:spPr>
        <a:xfrm>
          <a:off x="0" y="3548936"/>
          <a:ext cx="5651500" cy="1419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8D5ACA-B71F-47EF-BDF9-63635E4F0DBA}">
      <dsp:nvSpPr>
        <dsp:cNvPr id="0" name=""/>
        <dsp:cNvSpPr/>
      </dsp:nvSpPr>
      <dsp:spPr>
        <a:xfrm>
          <a:off x="429347" y="3868286"/>
          <a:ext cx="780632" cy="780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520439-D78E-43DC-BE78-DC9617CCEF5A}">
      <dsp:nvSpPr>
        <dsp:cNvPr id="0" name=""/>
        <dsp:cNvSpPr/>
      </dsp:nvSpPr>
      <dsp:spPr>
        <a:xfrm>
          <a:off x="1639328" y="3548936"/>
          <a:ext cx="4012171" cy="1419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213" tIns="150213" rIns="150213" bIns="150213" numCol="1" spcCol="1270" anchor="ctr" anchorCtr="0">
          <a:noAutofit/>
        </a:bodyPr>
        <a:lstStyle/>
        <a:p>
          <a:pPr marL="0" lvl="0" indent="0" algn="l" defTabSz="622300">
            <a:lnSpc>
              <a:spcPct val="100000"/>
            </a:lnSpc>
            <a:spcBef>
              <a:spcPct val="0"/>
            </a:spcBef>
            <a:spcAft>
              <a:spcPct val="35000"/>
            </a:spcAft>
            <a:buNone/>
          </a:pPr>
          <a:r>
            <a:rPr lang="en-US" sz="1400" kern="1200" dirty="0"/>
            <a:t>Churn prediction optimizes resource allocation.</a:t>
          </a:r>
        </a:p>
        <a:p>
          <a:pPr marL="0" lvl="0" indent="0" algn="l" defTabSz="622300">
            <a:lnSpc>
              <a:spcPct val="100000"/>
            </a:lnSpc>
            <a:spcBef>
              <a:spcPct val="0"/>
            </a:spcBef>
            <a:spcAft>
              <a:spcPct val="35000"/>
            </a:spcAft>
            <a:buNone/>
          </a:pPr>
          <a:r>
            <a:rPr lang="en-US" sz="1400" kern="1200" dirty="0"/>
            <a:t>Also improves operational efficiency, sustains current client base, and is essential for success in a competitive financial landscape</a:t>
          </a:r>
        </a:p>
      </dsp:txBody>
      <dsp:txXfrm>
        <a:off x="1639328" y="3548936"/>
        <a:ext cx="4012171" cy="14193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41136-3D47-374D-A043-1774A1E5401A}">
      <dsp:nvSpPr>
        <dsp:cNvPr id="0" name=""/>
        <dsp:cNvSpPr/>
      </dsp:nvSpPr>
      <dsp:spPr>
        <a:xfrm>
          <a:off x="4614" y="853069"/>
          <a:ext cx="2443038" cy="140160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533400">
            <a:lnSpc>
              <a:spcPct val="90000"/>
            </a:lnSpc>
            <a:spcBef>
              <a:spcPct val="0"/>
            </a:spcBef>
            <a:spcAft>
              <a:spcPct val="35000"/>
            </a:spcAft>
            <a:buNone/>
          </a:pPr>
          <a:r>
            <a:rPr lang="en-US" sz="1200" kern="1200" dirty="0"/>
            <a:t>Dataset contains 18 variables including geography, gender, age, tenure, credit score, balance, complaints, satisfaction score, and a binary indicator for customer churn</a:t>
          </a:r>
        </a:p>
      </dsp:txBody>
      <dsp:txXfrm>
        <a:off x="4614" y="853069"/>
        <a:ext cx="2443038" cy="1401608"/>
      </dsp:txXfrm>
    </dsp:sp>
    <dsp:sp modelId="{F1DACFCF-B600-CA49-B94B-A1248D8E8881}">
      <dsp:nvSpPr>
        <dsp:cNvPr id="0" name=""/>
        <dsp:cNvSpPr/>
      </dsp:nvSpPr>
      <dsp:spPr>
        <a:xfrm>
          <a:off x="2478699" y="1432374"/>
          <a:ext cx="294995" cy="243000"/>
        </a:xfrm>
        <a:prstGeom prst="rightArrow">
          <a:avLst>
            <a:gd name="adj1" fmla="val 50000"/>
            <a:gd name="adj2" fmla="val 50000"/>
          </a:avLst>
        </a:prstGeom>
        <a:solidFill>
          <a:schemeClr val="accent2">
            <a:hueOff val="-1725315"/>
            <a:satOff val="7643"/>
            <a:lumOff val="-281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672F30-6ADF-564D-B332-872ED302CC7B}">
      <dsp:nvSpPr>
        <dsp:cNvPr id="0" name=""/>
        <dsp:cNvSpPr/>
      </dsp:nvSpPr>
      <dsp:spPr>
        <a:xfrm>
          <a:off x="2804743" y="828461"/>
          <a:ext cx="2301066" cy="1450825"/>
        </a:xfrm>
        <a:prstGeom prst="rect">
          <a:avLst/>
        </a:prstGeom>
        <a:solidFill>
          <a:schemeClr val="accent2">
            <a:hueOff val="-3450629"/>
            <a:satOff val="15286"/>
            <a:lumOff val="-562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711200">
            <a:lnSpc>
              <a:spcPct val="90000"/>
            </a:lnSpc>
            <a:spcBef>
              <a:spcPct val="0"/>
            </a:spcBef>
            <a:spcAft>
              <a:spcPct val="35000"/>
            </a:spcAft>
            <a:buNone/>
          </a:pPr>
          <a:r>
            <a:rPr lang="en-US" sz="1600" kern="1200" dirty="0"/>
            <a:t>Removed unnecessary variables, including variables to protect customer privacy</a:t>
          </a:r>
        </a:p>
      </dsp:txBody>
      <dsp:txXfrm>
        <a:off x="2804743" y="828461"/>
        <a:ext cx="2301066" cy="1450825"/>
      </dsp:txXfrm>
    </dsp:sp>
    <dsp:sp modelId="{EAAC528C-90B9-FE45-8885-0D1E82BB4E09}">
      <dsp:nvSpPr>
        <dsp:cNvPr id="0" name=""/>
        <dsp:cNvSpPr/>
      </dsp:nvSpPr>
      <dsp:spPr>
        <a:xfrm>
          <a:off x="5136857" y="1432374"/>
          <a:ext cx="294995" cy="243000"/>
        </a:xfrm>
        <a:prstGeom prst="rightArrow">
          <a:avLst>
            <a:gd name="adj1" fmla="val 50000"/>
            <a:gd name="adj2" fmla="val 50000"/>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2053E5-420A-6944-9E61-439A0AA6BD32}">
      <dsp:nvSpPr>
        <dsp:cNvPr id="0" name=""/>
        <dsp:cNvSpPr/>
      </dsp:nvSpPr>
      <dsp:spPr>
        <a:xfrm>
          <a:off x="5462900" y="795409"/>
          <a:ext cx="2406616" cy="1516928"/>
        </a:xfrm>
        <a:prstGeom prst="rect">
          <a:avLst/>
        </a:prstGeom>
        <a:solidFill>
          <a:schemeClr val="accent2">
            <a:hueOff val="-6901259"/>
            <a:satOff val="30573"/>
            <a:lumOff val="-112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711200">
            <a:lnSpc>
              <a:spcPct val="90000"/>
            </a:lnSpc>
            <a:spcBef>
              <a:spcPct val="0"/>
            </a:spcBef>
            <a:spcAft>
              <a:spcPct val="35000"/>
            </a:spcAft>
            <a:buNone/>
          </a:pPr>
          <a:r>
            <a:rPr lang="en-US" sz="1600" kern="1200" dirty="0"/>
            <a:t>Transformed categorical variables into dummy variables</a:t>
          </a:r>
        </a:p>
      </dsp:txBody>
      <dsp:txXfrm>
        <a:off x="5462900" y="795409"/>
        <a:ext cx="2406616" cy="1516928"/>
      </dsp:txXfrm>
    </dsp:sp>
    <dsp:sp modelId="{764A4E87-3A12-CA49-A97C-457456045D16}">
      <dsp:nvSpPr>
        <dsp:cNvPr id="0" name=""/>
        <dsp:cNvSpPr/>
      </dsp:nvSpPr>
      <dsp:spPr>
        <a:xfrm>
          <a:off x="7900564" y="1432374"/>
          <a:ext cx="294995" cy="243000"/>
        </a:xfrm>
        <a:prstGeom prst="rightArrow">
          <a:avLst>
            <a:gd name="adj1" fmla="val 50000"/>
            <a:gd name="adj2" fmla="val 50000"/>
          </a:avLst>
        </a:prstGeom>
        <a:solidFill>
          <a:schemeClr val="accent2">
            <a:hueOff val="-8626573"/>
            <a:satOff val="38216"/>
            <a:lumOff val="-140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3409DA-EA51-DE42-B738-EFA3E21C7FB4}">
      <dsp:nvSpPr>
        <dsp:cNvPr id="0" name=""/>
        <dsp:cNvSpPr/>
      </dsp:nvSpPr>
      <dsp:spPr>
        <a:xfrm>
          <a:off x="8226607" y="790577"/>
          <a:ext cx="2030378" cy="1526592"/>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711200">
            <a:lnSpc>
              <a:spcPct val="90000"/>
            </a:lnSpc>
            <a:spcBef>
              <a:spcPct val="0"/>
            </a:spcBef>
            <a:spcAft>
              <a:spcPct val="35000"/>
            </a:spcAft>
            <a:buNone/>
          </a:pPr>
          <a:r>
            <a:rPr lang="en-US" sz="1600" kern="1200" dirty="0"/>
            <a:t>No missing values to deal with.</a:t>
          </a:r>
        </a:p>
      </dsp:txBody>
      <dsp:txXfrm>
        <a:off x="8226607" y="790577"/>
        <a:ext cx="2030378" cy="1526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E8346-BB8D-47B7-A095-F152D04D0A3C}">
      <dsp:nvSpPr>
        <dsp:cNvPr id="0" name=""/>
        <dsp:cNvSpPr/>
      </dsp:nvSpPr>
      <dsp:spPr>
        <a:xfrm>
          <a:off x="0" y="2062"/>
          <a:ext cx="5651500" cy="1045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23962-4F66-424C-B17F-113B760983B9}">
      <dsp:nvSpPr>
        <dsp:cNvPr id="0" name=""/>
        <dsp:cNvSpPr/>
      </dsp:nvSpPr>
      <dsp:spPr>
        <a:xfrm>
          <a:off x="316176" y="237234"/>
          <a:ext cx="574865" cy="5748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A4796B-5358-42C6-A17A-5039BA94118D}">
      <dsp:nvSpPr>
        <dsp:cNvPr id="0" name=""/>
        <dsp:cNvSpPr/>
      </dsp:nvSpPr>
      <dsp:spPr>
        <a:xfrm>
          <a:off x="1207218" y="2062"/>
          <a:ext cx="4444281" cy="104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18" tIns="110618" rIns="110618" bIns="110618" numCol="1" spcCol="1270" anchor="ctr" anchorCtr="0">
          <a:noAutofit/>
        </a:bodyPr>
        <a:lstStyle/>
        <a:p>
          <a:pPr marL="0" lvl="0" indent="0" algn="l" defTabSz="800100">
            <a:lnSpc>
              <a:spcPct val="100000"/>
            </a:lnSpc>
            <a:spcBef>
              <a:spcPct val="0"/>
            </a:spcBef>
            <a:spcAft>
              <a:spcPct val="35000"/>
            </a:spcAft>
            <a:buNone/>
          </a:pPr>
          <a:r>
            <a:rPr lang="en-US" sz="1800" kern="1200"/>
            <a:t>Data is prepared for modeling, focusing on binary classification using logistic regression</a:t>
          </a:r>
        </a:p>
      </dsp:txBody>
      <dsp:txXfrm>
        <a:off x="1207218" y="2062"/>
        <a:ext cx="4444281" cy="1045210"/>
      </dsp:txXfrm>
    </dsp:sp>
    <dsp:sp modelId="{175DD79C-DD49-4C51-8135-2B0CDED54694}">
      <dsp:nvSpPr>
        <dsp:cNvPr id="0" name=""/>
        <dsp:cNvSpPr/>
      </dsp:nvSpPr>
      <dsp:spPr>
        <a:xfrm>
          <a:off x="0" y="1308575"/>
          <a:ext cx="5651500" cy="1045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8F0E4D-6E11-4D4F-8DCB-0E1BF10CB09E}">
      <dsp:nvSpPr>
        <dsp:cNvPr id="0" name=""/>
        <dsp:cNvSpPr/>
      </dsp:nvSpPr>
      <dsp:spPr>
        <a:xfrm>
          <a:off x="316176" y="1543747"/>
          <a:ext cx="574865" cy="5748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A20CEA-E04C-4808-9A51-DB926BB67F25}">
      <dsp:nvSpPr>
        <dsp:cNvPr id="0" name=""/>
        <dsp:cNvSpPr/>
      </dsp:nvSpPr>
      <dsp:spPr>
        <a:xfrm>
          <a:off x="1207218" y="1308575"/>
          <a:ext cx="4444281" cy="104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18" tIns="110618" rIns="110618" bIns="110618" numCol="1" spcCol="1270" anchor="ctr" anchorCtr="0">
          <a:noAutofit/>
        </a:bodyPr>
        <a:lstStyle/>
        <a:p>
          <a:pPr marL="0" lvl="0" indent="0" algn="l" defTabSz="800100">
            <a:lnSpc>
              <a:spcPct val="100000"/>
            </a:lnSpc>
            <a:spcBef>
              <a:spcPct val="0"/>
            </a:spcBef>
            <a:spcAft>
              <a:spcPct val="35000"/>
            </a:spcAft>
            <a:buNone/>
          </a:pPr>
          <a:r>
            <a:rPr lang="en-US" sz="1800" kern="1200"/>
            <a:t>Features are standardized using StandardScaler to enhance model performance</a:t>
          </a:r>
        </a:p>
      </dsp:txBody>
      <dsp:txXfrm>
        <a:off x="1207218" y="1308575"/>
        <a:ext cx="4444281" cy="1045210"/>
      </dsp:txXfrm>
    </dsp:sp>
    <dsp:sp modelId="{B051C612-666E-4037-8517-CD747697A38F}">
      <dsp:nvSpPr>
        <dsp:cNvPr id="0" name=""/>
        <dsp:cNvSpPr/>
      </dsp:nvSpPr>
      <dsp:spPr>
        <a:xfrm>
          <a:off x="0" y="2615088"/>
          <a:ext cx="5651500" cy="1045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19EBC-AD08-4344-9506-B40A7B0AFAAA}">
      <dsp:nvSpPr>
        <dsp:cNvPr id="0" name=""/>
        <dsp:cNvSpPr/>
      </dsp:nvSpPr>
      <dsp:spPr>
        <a:xfrm>
          <a:off x="316176" y="2850261"/>
          <a:ext cx="574865" cy="5748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B8AA23-5F4E-46FD-B3F8-9F84F45D9D99}">
      <dsp:nvSpPr>
        <dsp:cNvPr id="0" name=""/>
        <dsp:cNvSpPr/>
      </dsp:nvSpPr>
      <dsp:spPr>
        <a:xfrm>
          <a:off x="1207218" y="2615088"/>
          <a:ext cx="4444281" cy="104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18" tIns="110618" rIns="110618" bIns="110618" numCol="1" spcCol="1270" anchor="ctr" anchorCtr="0">
          <a:noAutofit/>
        </a:bodyPr>
        <a:lstStyle/>
        <a:p>
          <a:pPr marL="0" lvl="0" indent="0" algn="l" defTabSz="800100">
            <a:lnSpc>
              <a:spcPct val="100000"/>
            </a:lnSpc>
            <a:spcBef>
              <a:spcPct val="0"/>
            </a:spcBef>
            <a:spcAft>
              <a:spcPct val="35000"/>
            </a:spcAft>
            <a:buNone/>
          </a:pPr>
          <a:r>
            <a:rPr lang="en-US" sz="1800" kern="1200"/>
            <a:t>Model’s performance is evaluated on testing data, computing metrics including accuracy, precision ,recall, and F1-score</a:t>
          </a:r>
        </a:p>
      </dsp:txBody>
      <dsp:txXfrm>
        <a:off x="1207218" y="2615088"/>
        <a:ext cx="4444281" cy="1045210"/>
      </dsp:txXfrm>
    </dsp:sp>
    <dsp:sp modelId="{926676A5-48E1-4B37-B13F-C38E4AC74A61}">
      <dsp:nvSpPr>
        <dsp:cNvPr id="0" name=""/>
        <dsp:cNvSpPr/>
      </dsp:nvSpPr>
      <dsp:spPr>
        <a:xfrm>
          <a:off x="0" y="3921602"/>
          <a:ext cx="5651500" cy="1045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4E4F53-AC31-4EF4-AE59-2E1CC0A7ABAC}">
      <dsp:nvSpPr>
        <dsp:cNvPr id="0" name=""/>
        <dsp:cNvSpPr/>
      </dsp:nvSpPr>
      <dsp:spPr>
        <a:xfrm>
          <a:off x="316176" y="4156774"/>
          <a:ext cx="574865" cy="5748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E2FE1D-0488-4AC2-A8F6-14E05A72E5BF}">
      <dsp:nvSpPr>
        <dsp:cNvPr id="0" name=""/>
        <dsp:cNvSpPr/>
      </dsp:nvSpPr>
      <dsp:spPr>
        <a:xfrm>
          <a:off x="1207218" y="3921602"/>
          <a:ext cx="4444281" cy="104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18" tIns="110618" rIns="110618" bIns="110618" numCol="1" spcCol="1270" anchor="ctr" anchorCtr="0">
          <a:noAutofit/>
        </a:bodyPr>
        <a:lstStyle/>
        <a:p>
          <a:pPr marL="0" lvl="0" indent="0" algn="l" defTabSz="800100">
            <a:lnSpc>
              <a:spcPct val="100000"/>
            </a:lnSpc>
            <a:spcBef>
              <a:spcPct val="0"/>
            </a:spcBef>
            <a:spcAft>
              <a:spcPct val="35000"/>
            </a:spcAft>
            <a:buNone/>
          </a:pPr>
          <a:r>
            <a:rPr lang="en-US" sz="1800" kern="1200"/>
            <a:t>Results from classification report and confusion matrix offer comprehensive insight into model’s predictive capabilities</a:t>
          </a:r>
        </a:p>
      </dsp:txBody>
      <dsp:txXfrm>
        <a:off x="1207218" y="3921602"/>
        <a:ext cx="4444281" cy="10452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73034-AE2B-C24D-8F54-7F21EA2D5D8F}">
      <dsp:nvSpPr>
        <dsp:cNvPr id="0" name=""/>
        <dsp:cNvSpPr/>
      </dsp:nvSpPr>
      <dsp:spPr>
        <a:xfrm>
          <a:off x="0" y="0"/>
          <a:ext cx="5408696"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B79C0E-EE7D-734C-8BDA-0F85ADA5A988}">
      <dsp:nvSpPr>
        <dsp:cNvPr id="0" name=""/>
        <dsp:cNvSpPr/>
      </dsp:nvSpPr>
      <dsp:spPr>
        <a:xfrm>
          <a:off x="0" y="0"/>
          <a:ext cx="5408696" cy="1313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The model  yielded an an impressive accuracy of 99.87%</a:t>
          </a:r>
        </a:p>
      </dsp:txBody>
      <dsp:txXfrm>
        <a:off x="0" y="0"/>
        <a:ext cx="5408696" cy="1313180"/>
      </dsp:txXfrm>
    </dsp:sp>
    <dsp:sp modelId="{6FB94875-B8B6-1548-8D22-3858CE69B7CE}">
      <dsp:nvSpPr>
        <dsp:cNvPr id="0" name=""/>
        <dsp:cNvSpPr/>
      </dsp:nvSpPr>
      <dsp:spPr>
        <a:xfrm>
          <a:off x="0" y="1313180"/>
          <a:ext cx="5408696"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F11C6A-8A16-F546-9CFF-4912E89478D2}">
      <dsp:nvSpPr>
        <dsp:cNvPr id="0" name=""/>
        <dsp:cNvSpPr/>
      </dsp:nvSpPr>
      <dsp:spPr>
        <a:xfrm>
          <a:off x="0" y="1313180"/>
          <a:ext cx="5408696" cy="1313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Classification report highlights precision of 99% and recall of 100% for churned customers and 100% for non-churned customers</a:t>
          </a:r>
        </a:p>
      </dsp:txBody>
      <dsp:txXfrm>
        <a:off x="0" y="1313180"/>
        <a:ext cx="5408696" cy="1313180"/>
      </dsp:txXfrm>
    </dsp:sp>
    <dsp:sp modelId="{324570D7-503C-3D49-939B-6849A7DF3AFF}">
      <dsp:nvSpPr>
        <dsp:cNvPr id="0" name=""/>
        <dsp:cNvSpPr/>
      </dsp:nvSpPr>
      <dsp:spPr>
        <a:xfrm>
          <a:off x="0" y="2626360"/>
          <a:ext cx="5408696"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5DED7A-2602-5143-9E90-665190D20DA6}">
      <dsp:nvSpPr>
        <dsp:cNvPr id="0" name=""/>
        <dsp:cNvSpPr/>
      </dsp:nvSpPr>
      <dsp:spPr>
        <a:xfrm>
          <a:off x="0" y="2626360"/>
          <a:ext cx="5408696" cy="1313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Confusion matrix shows minimal misclassifications</a:t>
          </a:r>
        </a:p>
      </dsp:txBody>
      <dsp:txXfrm>
        <a:off x="0" y="2626360"/>
        <a:ext cx="5408696" cy="1313180"/>
      </dsp:txXfrm>
    </dsp:sp>
    <dsp:sp modelId="{0DF873EA-EC00-AF4A-9BFD-08B4A1209A8A}">
      <dsp:nvSpPr>
        <dsp:cNvPr id="0" name=""/>
        <dsp:cNvSpPr/>
      </dsp:nvSpPr>
      <dsp:spPr>
        <a:xfrm>
          <a:off x="0" y="3939541"/>
          <a:ext cx="5408696"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A9C8C9-F714-F84F-91B5-03B80F542157}">
      <dsp:nvSpPr>
        <dsp:cNvPr id="0" name=""/>
        <dsp:cNvSpPr/>
      </dsp:nvSpPr>
      <dsp:spPr>
        <a:xfrm>
          <a:off x="0" y="3939541"/>
          <a:ext cx="5408696" cy="1313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Additional data is needed for further analysis.</a:t>
          </a:r>
        </a:p>
      </dsp:txBody>
      <dsp:txXfrm>
        <a:off x="0" y="3939541"/>
        <a:ext cx="5408696" cy="13131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59395-4D13-4107-A2E5-61AFBD387B6C}">
      <dsp:nvSpPr>
        <dsp:cNvPr id="0" name=""/>
        <dsp:cNvSpPr/>
      </dsp:nvSpPr>
      <dsp:spPr>
        <a:xfrm>
          <a:off x="0" y="3935"/>
          <a:ext cx="7729728" cy="500058"/>
        </a:xfrm>
        <a:prstGeom prst="roundRect">
          <a:avLst>
            <a:gd name="adj" fmla="val 10000"/>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E70F34-6A1A-4D30-A6FE-D44E42FEBCF1}">
      <dsp:nvSpPr>
        <dsp:cNvPr id="0" name=""/>
        <dsp:cNvSpPr/>
      </dsp:nvSpPr>
      <dsp:spPr>
        <a:xfrm>
          <a:off x="151267" y="116448"/>
          <a:ext cx="275300" cy="2750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F89AFD-302E-4027-A6EF-C87EF7BAD2E2}">
      <dsp:nvSpPr>
        <dsp:cNvPr id="0" name=""/>
        <dsp:cNvSpPr/>
      </dsp:nvSpPr>
      <dsp:spPr>
        <a:xfrm>
          <a:off x="577836" y="3935"/>
          <a:ext cx="7142992" cy="51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577" tIns="54577" rIns="54577" bIns="54577" numCol="1" spcCol="1270" anchor="ctr" anchorCtr="0">
          <a:noAutofit/>
        </a:bodyPr>
        <a:lstStyle/>
        <a:p>
          <a:pPr marL="0" lvl="0" indent="0" algn="l" defTabSz="622300">
            <a:lnSpc>
              <a:spcPct val="100000"/>
            </a:lnSpc>
            <a:spcBef>
              <a:spcPct val="0"/>
            </a:spcBef>
            <a:spcAft>
              <a:spcPct val="35000"/>
            </a:spcAft>
            <a:buNone/>
          </a:pPr>
          <a:r>
            <a:rPr lang="en-US" sz="1400" kern="1200"/>
            <a:t>Deploy model into production environments for real-time predictions</a:t>
          </a:r>
        </a:p>
      </dsp:txBody>
      <dsp:txXfrm>
        <a:off x="577836" y="3935"/>
        <a:ext cx="7142992" cy="515685"/>
      </dsp:txXfrm>
    </dsp:sp>
    <dsp:sp modelId="{C25FDAC1-6387-4C7F-A6D6-635A3AA5E3D2}">
      <dsp:nvSpPr>
        <dsp:cNvPr id="0" name=""/>
        <dsp:cNvSpPr/>
      </dsp:nvSpPr>
      <dsp:spPr>
        <a:xfrm>
          <a:off x="0" y="648542"/>
          <a:ext cx="7729728" cy="500058"/>
        </a:xfrm>
        <a:prstGeom prst="roundRect">
          <a:avLst>
            <a:gd name="adj" fmla="val 10000"/>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4188AB-8A83-4995-B775-44C2731A20C1}">
      <dsp:nvSpPr>
        <dsp:cNvPr id="0" name=""/>
        <dsp:cNvSpPr/>
      </dsp:nvSpPr>
      <dsp:spPr>
        <a:xfrm>
          <a:off x="151267" y="761055"/>
          <a:ext cx="275300" cy="2750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DF09D5-DCDD-4AA7-8B53-D12E3D0C0DE0}">
      <dsp:nvSpPr>
        <dsp:cNvPr id="0" name=""/>
        <dsp:cNvSpPr/>
      </dsp:nvSpPr>
      <dsp:spPr>
        <a:xfrm>
          <a:off x="577836" y="648542"/>
          <a:ext cx="7142992" cy="51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577" tIns="54577" rIns="54577" bIns="54577" numCol="1" spcCol="1270" anchor="ctr" anchorCtr="0">
          <a:noAutofit/>
        </a:bodyPr>
        <a:lstStyle/>
        <a:p>
          <a:pPr marL="0" lvl="0" indent="0" algn="l" defTabSz="622300">
            <a:lnSpc>
              <a:spcPct val="100000"/>
            </a:lnSpc>
            <a:spcBef>
              <a:spcPct val="0"/>
            </a:spcBef>
            <a:spcAft>
              <a:spcPct val="35000"/>
            </a:spcAft>
            <a:buNone/>
          </a:pPr>
          <a:r>
            <a:rPr lang="en-US" sz="1400" kern="1200"/>
            <a:t>Implement automated alerts and noitifications triggered by the model</a:t>
          </a:r>
        </a:p>
      </dsp:txBody>
      <dsp:txXfrm>
        <a:off x="577836" y="648542"/>
        <a:ext cx="7142992" cy="515685"/>
      </dsp:txXfrm>
    </dsp:sp>
    <dsp:sp modelId="{4EAA3190-0440-4DA6-A793-83DD77A29E3E}">
      <dsp:nvSpPr>
        <dsp:cNvPr id="0" name=""/>
        <dsp:cNvSpPr/>
      </dsp:nvSpPr>
      <dsp:spPr>
        <a:xfrm>
          <a:off x="0" y="1293148"/>
          <a:ext cx="7729728" cy="500058"/>
        </a:xfrm>
        <a:prstGeom prst="roundRect">
          <a:avLst>
            <a:gd name="adj" fmla="val 10000"/>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DBC714-3656-49CA-B5F3-7B4BA3C3C3CE}">
      <dsp:nvSpPr>
        <dsp:cNvPr id="0" name=""/>
        <dsp:cNvSpPr/>
      </dsp:nvSpPr>
      <dsp:spPr>
        <a:xfrm>
          <a:off x="151267" y="1405662"/>
          <a:ext cx="275300" cy="2750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A342A5-F240-4322-934A-F61842F7B4B5}">
      <dsp:nvSpPr>
        <dsp:cNvPr id="0" name=""/>
        <dsp:cNvSpPr/>
      </dsp:nvSpPr>
      <dsp:spPr>
        <a:xfrm>
          <a:off x="577836" y="1293148"/>
          <a:ext cx="7142992" cy="51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577" tIns="54577" rIns="54577" bIns="54577" numCol="1" spcCol="1270" anchor="ctr" anchorCtr="0">
          <a:noAutofit/>
        </a:bodyPr>
        <a:lstStyle/>
        <a:p>
          <a:pPr marL="0" lvl="0" indent="0" algn="l" defTabSz="622300">
            <a:lnSpc>
              <a:spcPct val="100000"/>
            </a:lnSpc>
            <a:spcBef>
              <a:spcPct val="0"/>
            </a:spcBef>
            <a:spcAft>
              <a:spcPct val="35000"/>
            </a:spcAft>
            <a:buNone/>
          </a:pPr>
          <a:r>
            <a:rPr lang="en-US" sz="1400" kern="1200"/>
            <a:t>Notifiy relevant stakeholders to take timely action</a:t>
          </a:r>
        </a:p>
      </dsp:txBody>
      <dsp:txXfrm>
        <a:off x="577836" y="1293148"/>
        <a:ext cx="7142992" cy="515685"/>
      </dsp:txXfrm>
    </dsp:sp>
    <dsp:sp modelId="{2D127CAF-D1B2-433A-858E-23A223C47D2E}">
      <dsp:nvSpPr>
        <dsp:cNvPr id="0" name=""/>
        <dsp:cNvSpPr/>
      </dsp:nvSpPr>
      <dsp:spPr>
        <a:xfrm>
          <a:off x="0" y="1937755"/>
          <a:ext cx="7729728" cy="500058"/>
        </a:xfrm>
        <a:prstGeom prst="roundRect">
          <a:avLst>
            <a:gd name="adj" fmla="val 10000"/>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E9C806-DCDF-447E-B73B-B04E8FF3EA0C}">
      <dsp:nvSpPr>
        <dsp:cNvPr id="0" name=""/>
        <dsp:cNvSpPr/>
      </dsp:nvSpPr>
      <dsp:spPr>
        <a:xfrm>
          <a:off x="151267" y="2050268"/>
          <a:ext cx="275300" cy="2750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EAB3C9-F645-4AE6-AF5B-D32657389664}">
      <dsp:nvSpPr>
        <dsp:cNvPr id="0" name=""/>
        <dsp:cNvSpPr/>
      </dsp:nvSpPr>
      <dsp:spPr>
        <a:xfrm>
          <a:off x="577836" y="1937755"/>
          <a:ext cx="7142992" cy="51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577" tIns="54577" rIns="54577" bIns="54577" numCol="1" spcCol="1270" anchor="ctr" anchorCtr="0">
          <a:noAutofit/>
        </a:bodyPr>
        <a:lstStyle/>
        <a:p>
          <a:pPr marL="0" lvl="0" indent="0" algn="l" defTabSz="622300">
            <a:lnSpc>
              <a:spcPct val="100000"/>
            </a:lnSpc>
            <a:spcBef>
              <a:spcPct val="0"/>
            </a:spcBef>
            <a:spcAft>
              <a:spcPct val="35000"/>
            </a:spcAft>
            <a:buNone/>
          </a:pPr>
          <a:r>
            <a:rPr lang="en-US" sz="1400" kern="1200"/>
            <a:t>Track model performance metrics, customer feedback, and business outcomes to identify areas for improvement</a:t>
          </a:r>
        </a:p>
      </dsp:txBody>
      <dsp:txXfrm>
        <a:off x="577836" y="1937755"/>
        <a:ext cx="7142992" cy="515685"/>
      </dsp:txXfrm>
    </dsp:sp>
    <dsp:sp modelId="{71EDC933-D0B4-4B54-A36F-CF4E34852C2A}">
      <dsp:nvSpPr>
        <dsp:cNvPr id="0" name=""/>
        <dsp:cNvSpPr/>
      </dsp:nvSpPr>
      <dsp:spPr>
        <a:xfrm>
          <a:off x="0" y="2582362"/>
          <a:ext cx="7729728" cy="500058"/>
        </a:xfrm>
        <a:prstGeom prst="roundRect">
          <a:avLst>
            <a:gd name="adj" fmla="val 10000"/>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D11C4-7282-482A-BB8F-EF14FC1E6465}">
      <dsp:nvSpPr>
        <dsp:cNvPr id="0" name=""/>
        <dsp:cNvSpPr/>
      </dsp:nvSpPr>
      <dsp:spPr>
        <a:xfrm>
          <a:off x="151267" y="2694875"/>
          <a:ext cx="275300" cy="2750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4B0A0-0E5C-4B35-A7E3-D301E3C683DF}">
      <dsp:nvSpPr>
        <dsp:cNvPr id="0" name=""/>
        <dsp:cNvSpPr/>
      </dsp:nvSpPr>
      <dsp:spPr>
        <a:xfrm>
          <a:off x="577836" y="2582362"/>
          <a:ext cx="7142992" cy="51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577" tIns="54577" rIns="54577" bIns="54577" numCol="1" spcCol="1270" anchor="ctr" anchorCtr="0">
          <a:noAutofit/>
        </a:bodyPr>
        <a:lstStyle/>
        <a:p>
          <a:pPr marL="0" lvl="0" indent="0" algn="l" defTabSz="622300">
            <a:lnSpc>
              <a:spcPct val="100000"/>
            </a:lnSpc>
            <a:spcBef>
              <a:spcPct val="0"/>
            </a:spcBef>
            <a:spcAft>
              <a:spcPct val="35000"/>
            </a:spcAft>
            <a:buNone/>
          </a:pPr>
          <a:r>
            <a:rPr lang="en-US" sz="1400" kern="1200"/>
            <a:t>Provide training and educations to staff</a:t>
          </a:r>
        </a:p>
      </dsp:txBody>
      <dsp:txXfrm>
        <a:off x="577836" y="2582362"/>
        <a:ext cx="7142992" cy="5156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682DD-29C8-AC43-9646-AD3567D249A7}"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E5DEF-0FBA-1E4A-900E-FE52AE1B8387}" type="slidenum">
              <a:rPr lang="en-US" smtClean="0"/>
              <a:t>‹#›</a:t>
            </a:fld>
            <a:endParaRPr lang="en-US"/>
          </a:p>
        </p:txBody>
      </p:sp>
    </p:spTree>
    <p:extLst>
      <p:ext uri="{BB962C8B-B14F-4D97-AF65-F5344CB8AC3E}">
        <p14:creationId xmlns:p14="http://schemas.microsoft.com/office/powerpoint/2010/main" val="3343260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1</a:t>
            </a:fld>
            <a:endParaRPr lang="en-US"/>
          </a:p>
        </p:txBody>
      </p:sp>
    </p:spTree>
    <p:extLst>
      <p:ext uri="{BB962C8B-B14F-4D97-AF65-F5344CB8AC3E}">
        <p14:creationId xmlns:p14="http://schemas.microsoft.com/office/powerpoint/2010/main" val="2252982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highlight>
                  <a:srgbClr val="FFFFFF"/>
                </a:highlight>
                <a:latin typeface="Söhne"/>
              </a:rPr>
              <a:t>The model achieved an impressive accuracy of 99.87%, showcasing exceptional performance in predicting customer churn.</a:t>
            </a:r>
          </a:p>
          <a:p>
            <a:pPr algn="l">
              <a:buFont typeface="Arial" panose="020B0604020202020204" pitchFamily="34" charset="0"/>
              <a:buChar char="•"/>
            </a:pPr>
            <a:r>
              <a:rPr lang="en-US" b="0" i="0" dirty="0">
                <a:solidFill>
                  <a:srgbClr val="0D0D0D"/>
                </a:solidFill>
                <a:effectLst/>
                <a:highlight>
                  <a:srgbClr val="FFFFFF"/>
                </a:highlight>
                <a:latin typeface="Söhne"/>
              </a:rPr>
              <a:t>The classification report highlights high precision, recall, and F1-score values for both churned and non-churned customers, with precision of 99% and recall of 100% for churned customers and 100% for non-churned customers.</a:t>
            </a:r>
          </a:p>
          <a:p>
            <a:pPr algn="l">
              <a:buFont typeface="Arial" panose="020B0604020202020204" pitchFamily="34" charset="0"/>
              <a:buChar char="•"/>
            </a:pPr>
            <a:r>
              <a:rPr lang="en-US" b="0" i="0" dirty="0">
                <a:solidFill>
                  <a:srgbClr val="0D0D0D"/>
                </a:solidFill>
                <a:effectLst/>
                <a:highlight>
                  <a:srgbClr val="FFFFFF"/>
                </a:highlight>
                <a:latin typeface="Söhne"/>
              </a:rPr>
              <a:t>The confusion matrix shows minimal misclassifications, reinforcing the model's reliability in predicting customer churn.</a:t>
            </a:r>
          </a:p>
          <a:p>
            <a:pPr algn="l">
              <a:buFont typeface="Arial" panose="020B0604020202020204" pitchFamily="34" charset="0"/>
              <a:buChar char="•"/>
            </a:pPr>
            <a:r>
              <a:rPr lang="en-US" b="0" i="0" dirty="0">
                <a:solidFill>
                  <a:srgbClr val="0D0D0D"/>
                </a:solidFill>
                <a:effectLst/>
                <a:highlight>
                  <a:srgbClr val="FFFFFF"/>
                </a:highlight>
                <a:latin typeface="Söhne"/>
              </a:rPr>
              <a:t>With the model's success, the focus shifts to reducing churn. Exploratory data analysis reveals higher churn rates among customers from Germany and those aged 50-60 years, indicating potential areas for improvement.</a:t>
            </a:r>
          </a:p>
          <a:p>
            <a:pPr algn="l">
              <a:buFont typeface="Arial" panose="020B0604020202020204" pitchFamily="34" charset="0"/>
              <a:buChar char="•"/>
            </a:pPr>
            <a:r>
              <a:rPr lang="en-US" b="0" i="0" dirty="0">
                <a:solidFill>
                  <a:srgbClr val="0D0D0D"/>
                </a:solidFill>
                <a:effectLst/>
                <a:highlight>
                  <a:srgbClr val="FFFFFF"/>
                </a:highlight>
                <a:latin typeface="Söhne"/>
              </a:rPr>
              <a:t>Additional data, such as reasons for complaints and leaving, are needed to better understand and mitigate these issues, emphasizing the importance of further analysis and data collection.</a:t>
            </a:r>
          </a:p>
          <a:p>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10</a:t>
            </a:fld>
            <a:endParaRPr lang="en-US"/>
          </a:p>
        </p:txBody>
      </p:sp>
    </p:spTree>
    <p:extLst>
      <p:ext uri="{BB962C8B-B14F-4D97-AF65-F5344CB8AC3E}">
        <p14:creationId xmlns:p14="http://schemas.microsoft.com/office/powerpoint/2010/main" val="2031540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Data quality and reliability are assumed, impacting the validity of findings; completeness, accuracy, and representativeness of the dataset are assumed.</a:t>
            </a:r>
          </a:p>
          <a:p>
            <a:r>
              <a:rPr lang="en-US" dirty="0"/>
              <a:t>Logistic r</a:t>
            </a:r>
            <a:r>
              <a:rPr lang="en-US" b="0" i="0" dirty="0">
                <a:solidFill>
                  <a:srgbClr val="0D0D0D"/>
                </a:solidFill>
                <a:effectLst/>
                <a:highlight>
                  <a:srgbClr val="FFFFFF"/>
                </a:highlight>
                <a:latin typeface="Söhne"/>
              </a:rPr>
              <a:t>egression modeling assumes a linear relationship between variables and minimal multicollinearity.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While the data identifies at-risk customers and potential reasons for churn, deeper insights require additional data, especially regarding customer complaints.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Logistic regression, though suitable, may not capture complex nonlinear relationships; more advanced algorithms may be necessary.</a:t>
            </a:r>
          </a:p>
          <a:p>
            <a:pPr algn="l">
              <a:buFont typeface="Arial" panose="020B0604020202020204" pitchFamily="34" charset="0"/>
              <a:buChar char="•"/>
            </a:pPr>
            <a:r>
              <a:rPr lang="en-US" b="0" i="0" dirty="0">
                <a:solidFill>
                  <a:srgbClr val="0D0D0D"/>
                </a:solidFill>
                <a:effectLst/>
                <a:highlight>
                  <a:srgbClr val="FFFFFF"/>
                </a:highlight>
                <a:latin typeface="Söhne"/>
              </a:rPr>
              <a:t>Effective visualization and communication strategies are essential for conveying findings.</a:t>
            </a:r>
          </a:p>
          <a:p>
            <a:pPr algn="l">
              <a:buFont typeface="Arial" panose="020B0604020202020204" pitchFamily="34" charset="0"/>
              <a:buChar char="•"/>
            </a:pPr>
            <a:r>
              <a:rPr lang="en-US" b="0" i="0" dirty="0">
                <a:solidFill>
                  <a:srgbClr val="0D0D0D"/>
                </a:solidFill>
                <a:effectLst/>
                <a:highlight>
                  <a:srgbClr val="FFFFFF"/>
                </a:highlight>
                <a:latin typeface="Söhne"/>
              </a:rPr>
              <a:t>Translating insights into actionable churn reduction strategies is hindered by limited understanding of why customers left the company, emphasizing the need for deeper data exploration and trend identification.</a:t>
            </a:r>
          </a:p>
          <a:p>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11</a:t>
            </a:fld>
            <a:endParaRPr lang="en-US"/>
          </a:p>
        </p:txBody>
      </p:sp>
    </p:spTree>
    <p:extLst>
      <p:ext uri="{BB962C8B-B14F-4D97-AF65-F5344CB8AC3E}">
        <p14:creationId xmlns:p14="http://schemas.microsoft.com/office/powerpoint/2010/main" val="1776369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Deploy the model into production environments like online banking portals, customer service platforms, or marketing automation systems for real-time predictions.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Implement automated alerts and notifications triggered by the churn prediction model to proactively identify at-risk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Notify relevant stakeholders, such as account managers or customer service representatives, to take timely action based on churn predictions.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Track model performance metrics, customer feedback, and business outcomes to identify areas for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Provide training and education to relevant staff members on using the churn prediction model and retention strategies effectively, ensuring staff understand how to interpret model predictions and take appropriate actions to retain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Following these steps facilitates seamless deployment of the model in the production environment and enables effective interaction with at-risk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highlight>
                <a:srgbClr val="FFFFFF"/>
              </a:highlight>
              <a:latin typeface="Söhne"/>
            </a:endParaRPr>
          </a:p>
        </p:txBody>
      </p:sp>
      <p:sp>
        <p:nvSpPr>
          <p:cNvPr id="4" name="Slide Number Placeholder 3"/>
          <p:cNvSpPr>
            <a:spLocks noGrp="1"/>
          </p:cNvSpPr>
          <p:nvPr>
            <p:ph type="sldNum" sz="quarter" idx="5"/>
          </p:nvPr>
        </p:nvSpPr>
        <p:spPr/>
        <p:txBody>
          <a:bodyPr/>
          <a:lstStyle/>
          <a:p>
            <a:fld id="{A33E5DEF-0FBA-1E4A-900E-FE52AE1B8387}" type="slidenum">
              <a:rPr lang="en-US" smtClean="0"/>
              <a:t>12</a:t>
            </a:fld>
            <a:endParaRPr lang="en-US"/>
          </a:p>
        </p:txBody>
      </p:sp>
    </p:spTree>
    <p:extLst>
      <p:ext uri="{BB962C8B-B14F-4D97-AF65-F5344CB8AC3E}">
        <p14:creationId xmlns:p14="http://schemas.microsoft.com/office/powerpoint/2010/main" val="288865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800" b="0" i="0" u="none" strike="noStrike" dirty="0">
                <a:solidFill>
                  <a:srgbClr val="0D0D0D"/>
                </a:solidFill>
                <a:effectLst/>
                <a:highlight>
                  <a:srgbClr val="FFFFFF"/>
                </a:highlight>
                <a:latin typeface="Times New Roman" panose="02020603050405020304" pitchFamily="18" charset="0"/>
              </a:rPr>
              <a:t>How was customer churn defined and measured in this project?</a:t>
            </a:r>
          </a:p>
          <a:p>
            <a:pPr rtl="0">
              <a:spcBef>
                <a:spcPts val="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Customer churn was defined by the binary indicator variable </a:t>
            </a:r>
            <a:r>
              <a:rPr lang="en-US" sz="1800" b="0" i="1" u="none" strike="noStrike" dirty="0">
                <a:solidFill>
                  <a:srgbClr val="0D0D0D"/>
                </a:solidFill>
                <a:effectLst/>
                <a:highlight>
                  <a:srgbClr val="FFFFFF"/>
                </a:highlight>
                <a:latin typeface="Times New Roman" panose="02020603050405020304" pitchFamily="18" charset="0"/>
              </a:rPr>
              <a:t>Exited, </a:t>
            </a:r>
            <a:r>
              <a:rPr lang="en-US" sz="1800" b="0" i="0" u="none" strike="noStrike" dirty="0">
                <a:solidFill>
                  <a:srgbClr val="0D0D0D"/>
                </a:solidFill>
                <a:effectLst/>
                <a:highlight>
                  <a:srgbClr val="FFFFFF"/>
                </a:highlight>
                <a:latin typeface="Times New Roman" panose="02020603050405020304" pitchFamily="18" charset="0"/>
              </a:rPr>
              <a:t>which had a 1 if the customer churned, and 0 if they were still with the company.</a:t>
            </a:r>
            <a:endParaRPr lang="en-US" b="0" dirty="0">
              <a:effectLst/>
              <a:highlight>
                <a:srgbClr val="FFFFFF"/>
              </a:highlight>
            </a:endParaRPr>
          </a:p>
          <a:p>
            <a:pPr rtl="0" fontAlgn="base">
              <a:spcBef>
                <a:spcPts val="0"/>
              </a:spcBef>
              <a:spcAft>
                <a:spcPts val="0"/>
              </a:spcAft>
              <a:buFont typeface="+mj-lt"/>
              <a:buAutoNum type="arabicPeriod" startAt="2"/>
            </a:pPr>
            <a:r>
              <a:rPr lang="en-US" sz="1800" b="0" i="0" u="none" strike="noStrike" dirty="0">
                <a:solidFill>
                  <a:srgbClr val="0D0D0D"/>
                </a:solidFill>
                <a:effectLst/>
                <a:highlight>
                  <a:srgbClr val="FFFFFF"/>
                </a:highlight>
                <a:latin typeface="Times New Roman" panose="02020603050405020304" pitchFamily="18" charset="0"/>
              </a:rPr>
              <a:t>What preprocessing techniques were applied to the dataset to ensure data quality and prepare it for modeling?</a:t>
            </a:r>
          </a:p>
          <a:p>
            <a:pPr rtl="0">
              <a:spcBef>
                <a:spcPts val="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I removed the redundant variable </a:t>
            </a:r>
            <a:r>
              <a:rPr lang="en-US" sz="1800" b="0" i="1" u="none" strike="noStrike" dirty="0" err="1">
                <a:solidFill>
                  <a:srgbClr val="0D0D0D"/>
                </a:solidFill>
                <a:effectLst/>
                <a:highlight>
                  <a:srgbClr val="FFFFFF"/>
                </a:highlight>
                <a:latin typeface="Times New Roman" panose="02020603050405020304" pitchFamily="18" charset="0"/>
              </a:rPr>
              <a:t>RowNumber</a:t>
            </a:r>
            <a:r>
              <a:rPr lang="en-US" sz="1800" b="0" i="0" u="none" strike="noStrike" dirty="0">
                <a:solidFill>
                  <a:srgbClr val="0D0D0D"/>
                </a:solidFill>
                <a:effectLst/>
                <a:highlight>
                  <a:srgbClr val="FFFFFF"/>
                </a:highlight>
                <a:latin typeface="Times New Roman" panose="02020603050405020304" pitchFamily="18" charset="0"/>
              </a:rPr>
              <a:t>, as well as any personal information variables such as </a:t>
            </a:r>
            <a:r>
              <a:rPr lang="en-US" sz="1800" b="0" i="1" u="none" strike="noStrike" dirty="0" err="1">
                <a:solidFill>
                  <a:srgbClr val="0D0D0D"/>
                </a:solidFill>
                <a:effectLst/>
                <a:highlight>
                  <a:srgbClr val="FFFFFF"/>
                </a:highlight>
                <a:latin typeface="Times New Roman" panose="02020603050405020304" pitchFamily="18" charset="0"/>
              </a:rPr>
              <a:t>CustomerID</a:t>
            </a:r>
            <a:r>
              <a:rPr lang="en-US" sz="1800" b="0" i="1" u="none" strike="noStrike" dirty="0">
                <a:solidFill>
                  <a:srgbClr val="0D0D0D"/>
                </a:solidFill>
                <a:effectLst/>
                <a:highlight>
                  <a:srgbClr val="FFFFFF"/>
                </a:highlight>
                <a:latin typeface="Times New Roman" panose="02020603050405020304" pitchFamily="18" charset="0"/>
              </a:rPr>
              <a:t> </a:t>
            </a:r>
            <a:r>
              <a:rPr lang="en-US" sz="1800" b="0" i="0" u="none" strike="noStrike" dirty="0">
                <a:solidFill>
                  <a:srgbClr val="0D0D0D"/>
                </a:solidFill>
                <a:effectLst/>
                <a:highlight>
                  <a:srgbClr val="FFFFFF"/>
                </a:highlight>
                <a:latin typeface="Times New Roman" panose="02020603050405020304" pitchFamily="18" charset="0"/>
              </a:rPr>
              <a:t>and </a:t>
            </a:r>
            <a:r>
              <a:rPr lang="en-US" sz="1800" b="0" i="1" u="none" strike="noStrike" dirty="0">
                <a:solidFill>
                  <a:srgbClr val="0D0D0D"/>
                </a:solidFill>
                <a:effectLst/>
                <a:highlight>
                  <a:srgbClr val="FFFFFF"/>
                </a:highlight>
                <a:latin typeface="Times New Roman" panose="02020603050405020304" pitchFamily="18" charset="0"/>
              </a:rPr>
              <a:t>Surname</a:t>
            </a:r>
            <a:r>
              <a:rPr lang="en-US" sz="1800" b="0" i="0" u="none" strike="noStrike" dirty="0">
                <a:solidFill>
                  <a:srgbClr val="0D0D0D"/>
                </a:solidFill>
                <a:effectLst/>
                <a:highlight>
                  <a:srgbClr val="FFFFFF"/>
                </a:highlight>
                <a:latin typeface="Times New Roman" panose="02020603050405020304" pitchFamily="18" charset="0"/>
              </a:rPr>
              <a:t>. I then converted the categorical variables </a:t>
            </a:r>
            <a:r>
              <a:rPr lang="en-US" sz="1800" b="0" i="1" u="none" strike="noStrike" dirty="0">
                <a:solidFill>
                  <a:srgbClr val="0D0D0D"/>
                </a:solidFill>
                <a:effectLst/>
                <a:highlight>
                  <a:srgbClr val="FFFFFF"/>
                </a:highlight>
                <a:latin typeface="Times New Roman" panose="02020603050405020304" pitchFamily="18" charset="0"/>
              </a:rPr>
              <a:t>Location</a:t>
            </a:r>
            <a:r>
              <a:rPr lang="en-US" sz="1800" b="0" i="0" u="none" strike="noStrike" dirty="0">
                <a:solidFill>
                  <a:srgbClr val="0D0D0D"/>
                </a:solidFill>
                <a:effectLst/>
                <a:highlight>
                  <a:srgbClr val="FFFFFF"/>
                </a:highlight>
                <a:latin typeface="Times New Roman" panose="02020603050405020304" pitchFamily="18" charset="0"/>
              </a:rPr>
              <a:t> and </a:t>
            </a:r>
            <a:r>
              <a:rPr lang="en-US" sz="1800" b="0" i="1" u="none" strike="noStrike" dirty="0" err="1">
                <a:solidFill>
                  <a:srgbClr val="0D0D0D"/>
                </a:solidFill>
                <a:effectLst/>
                <a:highlight>
                  <a:srgbClr val="FFFFFF"/>
                </a:highlight>
                <a:latin typeface="Times New Roman" panose="02020603050405020304" pitchFamily="18" charset="0"/>
              </a:rPr>
              <a:t>Card_Type</a:t>
            </a:r>
            <a:r>
              <a:rPr lang="en-US" sz="1800" b="0" i="0" u="none" strike="noStrike" dirty="0">
                <a:solidFill>
                  <a:srgbClr val="0D0D0D"/>
                </a:solidFill>
                <a:effectLst/>
                <a:highlight>
                  <a:srgbClr val="FFFFFF"/>
                </a:highlight>
                <a:latin typeface="Times New Roman" panose="02020603050405020304" pitchFamily="18" charset="0"/>
              </a:rPr>
              <a:t> to dummy variables. </a:t>
            </a:r>
            <a:endParaRPr lang="en-US" b="0" dirty="0">
              <a:effectLst/>
              <a:highlight>
                <a:srgbClr val="FFFFFF"/>
              </a:highlight>
            </a:endParaRPr>
          </a:p>
          <a:p>
            <a:pPr rtl="0" fontAlgn="base">
              <a:spcBef>
                <a:spcPts val="0"/>
              </a:spcBef>
              <a:spcAft>
                <a:spcPts val="0"/>
              </a:spcAft>
              <a:buFont typeface="+mj-lt"/>
              <a:buAutoNum type="arabicPeriod" startAt="3"/>
            </a:pPr>
            <a:r>
              <a:rPr lang="en-US" sz="1800" b="0" i="0" u="none" strike="noStrike" dirty="0">
                <a:solidFill>
                  <a:srgbClr val="0D0D0D"/>
                </a:solidFill>
                <a:effectLst/>
                <a:highlight>
                  <a:srgbClr val="FFFFFF"/>
                </a:highlight>
                <a:latin typeface="Times New Roman" panose="02020603050405020304" pitchFamily="18" charset="0"/>
              </a:rPr>
              <a:t>What machine learning algorithms were considered for predicting customer churn, and why was logistic regression ultimately chosen as the primary modeling approach?</a:t>
            </a:r>
          </a:p>
          <a:p>
            <a:pPr rtl="0">
              <a:spcBef>
                <a:spcPts val="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Random forest modeling was also considered for its feature selection, but ultimately logistic regression was chosen after checking its near perfect accuracy score.</a:t>
            </a:r>
            <a:endParaRPr lang="en-US" b="0" dirty="0">
              <a:effectLst/>
              <a:highlight>
                <a:srgbClr val="FFFFFF"/>
              </a:highlight>
            </a:endParaRPr>
          </a:p>
          <a:p>
            <a:pPr rtl="0" fontAlgn="base">
              <a:spcBef>
                <a:spcPts val="0"/>
              </a:spcBef>
              <a:spcAft>
                <a:spcPts val="0"/>
              </a:spcAft>
              <a:buFont typeface="+mj-lt"/>
              <a:buAutoNum type="arabicPeriod" startAt="4"/>
            </a:pPr>
            <a:r>
              <a:rPr lang="en-US" sz="1800" b="0" i="0" u="none" strike="noStrike" dirty="0">
                <a:solidFill>
                  <a:srgbClr val="0D0D0D"/>
                </a:solidFill>
                <a:effectLst/>
                <a:highlight>
                  <a:srgbClr val="FFFFFF"/>
                </a:highlight>
                <a:latin typeface="Times New Roman" panose="02020603050405020304" pitchFamily="18" charset="0"/>
              </a:rPr>
              <a:t>How was class imbalance addressed in the dataset, and what techniques were employed to ensure reliable predictions for both churned and non-churned customers?</a:t>
            </a:r>
          </a:p>
          <a:p>
            <a:pPr rtl="0">
              <a:spcBef>
                <a:spcPts val="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The distribution of the data was checked graphically to ensure a mostly normal distribution, ensuring the data was balanced and to ensure reliable predictions for both churned and non-churned customers</a:t>
            </a:r>
          </a:p>
          <a:p>
            <a:pPr rtl="0">
              <a:spcBef>
                <a:spcPts val="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5. What features were identified as significant predictors of customer churn, and how were they selected or engineered from the original dataset?</a:t>
            </a:r>
          </a:p>
          <a:p>
            <a:pPr rtl="0">
              <a:spcBef>
                <a:spcPts val="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The features identified as significant predictors of churn were chosen through the exploratory data analysis, and were identified through the graphs made.</a:t>
            </a:r>
            <a:endParaRPr lang="en-US" b="0" dirty="0">
              <a:effectLst/>
              <a:highlight>
                <a:srgbClr val="FFFFFF"/>
              </a:highlight>
            </a:endParaRPr>
          </a:p>
          <a:p>
            <a:br>
              <a:rPr lang="en-US" dirty="0"/>
            </a:br>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13</a:t>
            </a:fld>
            <a:endParaRPr lang="en-US"/>
          </a:p>
        </p:txBody>
      </p:sp>
    </p:spTree>
    <p:extLst>
      <p:ext uri="{BB962C8B-B14F-4D97-AF65-F5344CB8AC3E}">
        <p14:creationId xmlns:p14="http://schemas.microsoft.com/office/powerpoint/2010/main" val="465632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800" b="0" i="0" u="none" strike="noStrike" dirty="0">
                <a:solidFill>
                  <a:srgbClr val="0D0D0D"/>
                </a:solidFill>
                <a:effectLst/>
                <a:highlight>
                  <a:srgbClr val="FFFFFF"/>
                </a:highlight>
                <a:latin typeface="Times New Roman" panose="02020603050405020304" pitchFamily="18" charset="0"/>
              </a:rPr>
              <a:t>How was the performance of the churn prediction model evaluated, and what metrics were used to assess its effectiveness in predicting churn accurately?</a:t>
            </a:r>
          </a:p>
          <a:p>
            <a:pPr rtl="0">
              <a:spcBef>
                <a:spcPts val="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Accuracy score, precision, F1-score, recall, and a confusion matrix were utilized to assess the effectiveness in predicting churn accurately.</a:t>
            </a:r>
            <a:endParaRPr lang="en-US" b="0" dirty="0">
              <a:effectLst/>
              <a:highlight>
                <a:srgbClr val="FFFFFF"/>
              </a:highlight>
            </a:endParaRPr>
          </a:p>
          <a:p>
            <a:pPr rtl="0" fontAlgn="base">
              <a:spcBef>
                <a:spcPts val="0"/>
              </a:spcBef>
              <a:spcAft>
                <a:spcPts val="0"/>
              </a:spcAft>
              <a:buFont typeface="+mj-lt"/>
              <a:buAutoNum type="arabicPeriod" startAt="2"/>
            </a:pPr>
            <a:r>
              <a:rPr lang="en-US" sz="1800" b="0" i="0" u="none" strike="noStrike" dirty="0">
                <a:solidFill>
                  <a:srgbClr val="0D0D0D"/>
                </a:solidFill>
                <a:effectLst/>
                <a:highlight>
                  <a:srgbClr val="FFFFFF"/>
                </a:highlight>
                <a:latin typeface="Times New Roman" panose="02020603050405020304" pitchFamily="18" charset="0"/>
              </a:rPr>
              <a:t>What insights were gained from the exploratory data analysis, particularly regarding regional differences in churn rates and potential drivers of churn among customers from different countries?</a:t>
            </a:r>
          </a:p>
          <a:p>
            <a:pPr rtl="0">
              <a:spcBef>
                <a:spcPts val="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We were able to determine that customers from Spain and France had a churn rate of approximately 20%, but customers from Germany have a churn rate of 48%. More information is required to understand why this is.</a:t>
            </a:r>
            <a:endParaRPr lang="en-US" b="0" dirty="0">
              <a:effectLst/>
              <a:highlight>
                <a:srgbClr val="FFFFFF"/>
              </a:highlight>
            </a:endParaRPr>
          </a:p>
          <a:p>
            <a:pPr rtl="0" fontAlgn="base">
              <a:spcBef>
                <a:spcPts val="0"/>
              </a:spcBef>
              <a:spcAft>
                <a:spcPts val="0"/>
              </a:spcAft>
              <a:buFont typeface="+mj-lt"/>
              <a:buAutoNum type="arabicPeriod" startAt="3"/>
            </a:pPr>
            <a:r>
              <a:rPr lang="en-US" sz="1800" b="0" i="0" u="none" strike="noStrike" dirty="0">
                <a:solidFill>
                  <a:srgbClr val="0D0D0D"/>
                </a:solidFill>
                <a:effectLst/>
                <a:highlight>
                  <a:srgbClr val="FFFFFF"/>
                </a:highlight>
                <a:latin typeface="Times New Roman" panose="02020603050405020304" pitchFamily="18" charset="0"/>
              </a:rPr>
              <a:t>What ethical considerations were taken into account throughout the project, and how were privacy, fairness, transparency, and accountability upheld in the collection and use of customer data?</a:t>
            </a:r>
          </a:p>
          <a:p>
            <a:pPr rtl="0">
              <a:spcBef>
                <a:spcPts val="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Customer data protection was taken into account with the removal of customer ID and surnames in the model creation. Additionally, understanding the limitations and assumptions as clearly depicted in the write up are essential for stakeholders to understand.</a:t>
            </a:r>
            <a:endParaRPr lang="en-US" b="0" dirty="0">
              <a:effectLst/>
              <a:highlight>
                <a:srgbClr val="FFFFFF"/>
              </a:highlight>
            </a:endParaRPr>
          </a:p>
          <a:p>
            <a:pPr rtl="0" fontAlgn="base">
              <a:spcBef>
                <a:spcPts val="0"/>
              </a:spcBef>
              <a:spcAft>
                <a:spcPts val="0"/>
              </a:spcAft>
              <a:buFont typeface="+mj-lt"/>
              <a:buAutoNum type="arabicPeriod" startAt="4"/>
            </a:pPr>
            <a:r>
              <a:rPr lang="en-US" sz="1800" b="0" i="0" u="none" strike="noStrike" dirty="0">
                <a:solidFill>
                  <a:srgbClr val="0D0D0D"/>
                </a:solidFill>
                <a:effectLst/>
                <a:highlight>
                  <a:srgbClr val="FFFFFF"/>
                </a:highlight>
                <a:latin typeface="Times New Roman" panose="02020603050405020304" pitchFamily="18" charset="0"/>
              </a:rPr>
              <a:t>How were the findings and recommendations from the churn prediction project communicated to stakeholders, and what actions were taken based on the model's predictions to reduce customer churn?</a:t>
            </a:r>
          </a:p>
          <a:p>
            <a:pPr rtl="0">
              <a:spcBef>
                <a:spcPts val="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The findings and recommendations are communicated to the stakeholders through this PowerPoint presentation at a later date, and the actions are yet to be determined5. What are the limitations and future directions of the churn prediction project, and what steps will be taken to address them and further improve the effectiveness of customer retention strategies in the banking sector?</a:t>
            </a:r>
          </a:p>
          <a:p>
            <a:pPr rtl="0">
              <a:spcBef>
                <a:spcPts val="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In this analysis we were only able to understand so much as to why these customers are churning. More information regarding what the customers complained about and why they decided to leave the company is required, and conducting sentiment analysis using natural language processing to understand where the company can improve to lessen the risk of these customers churning.</a:t>
            </a:r>
            <a:endParaRPr lang="en-US" b="0" dirty="0">
              <a:effectLst/>
              <a:highlight>
                <a:srgbClr val="FFFFFF"/>
              </a:highlight>
            </a:endParaRPr>
          </a:p>
          <a:p>
            <a:br>
              <a:rPr lang="en-US" dirty="0"/>
            </a:br>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14</a:t>
            </a:fld>
            <a:endParaRPr lang="en-US"/>
          </a:p>
        </p:txBody>
      </p:sp>
    </p:spTree>
    <p:extLst>
      <p:ext uri="{BB962C8B-B14F-4D97-AF65-F5344CB8AC3E}">
        <p14:creationId xmlns:p14="http://schemas.microsoft.com/office/powerpoint/2010/main" val="1671004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15</a:t>
            </a:fld>
            <a:endParaRPr lang="en-US"/>
          </a:p>
        </p:txBody>
      </p:sp>
    </p:spTree>
    <p:extLst>
      <p:ext uri="{BB962C8B-B14F-4D97-AF65-F5344CB8AC3E}">
        <p14:creationId xmlns:p14="http://schemas.microsoft.com/office/powerpoint/2010/main" val="323152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we’ll go over the business problem, some background about the issue, how we processed, explored and analyzed the data, and the results. Then we’ll understand the limitations, assumptions, and challenges of the data, and go over an implementation plan. </a:t>
            </a:r>
          </a:p>
        </p:txBody>
      </p:sp>
      <p:sp>
        <p:nvSpPr>
          <p:cNvPr id="4" name="Slide Number Placeholder 3"/>
          <p:cNvSpPr>
            <a:spLocks noGrp="1"/>
          </p:cNvSpPr>
          <p:nvPr>
            <p:ph type="sldNum" sz="quarter" idx="5"/>
          </p:nvPr>
        </p:nvSpPr>
        <p:spPr/>
        <p:txBody>
          <a:bodyPr/>
          <a:lstStyle/>
          <a:p>
            <a:fld id="{A33E5DEF-0FBA-1E4A-900E-FE52AE1B8387}" type="slidenum">
              <a:rPr lang="en-US" smtClean="0"/>
              <a:t>2</a:t>
            </a:fld>
            <a:endParaRPr lang="en-US"/>
          </a:p>
        </p:txBody>
      </p:sp>
    </p:spTree>
    <p:extLst>
      <p:ext uri="{BB962C8B-B14F-4D97-AF65-F5344CB8AC3E}">
        <p14:creationId xmlns:p14="http://schemas.microsoft.com/office/powerpoint/2010/main" val="352288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a:spcBef>
                <a:spcPts val="0"/>
              </a:spcBef>
              <a:spcAft>
                <a:spcPts val="0"/>
              </a:spcAft>
            </a:pPr>
            <a:r>
              <a:rPr lang="en-US" sz="1800" b="0" i="0" u="none" strike="noStrike" dirty="0">
                <a:solidFill>
                  <a:srgbClr val="000000"/>
                </a:solidFill>
                <a:effectLst/>
                <a:latin typeface="Times New Roman" panose="02020603050405020304" pitchFamily="18" charset="0"/>
              </a:rPr>
              <a:t>This project seeks to answer this question by conducting predictive analysis on customer bank churn data. Through the development of robust predictive models, the objective is to pinpoint customers most susceptible to churning and devise effective strategies to mitigate this risk, thereby enhancing customer retention and reducing overall company cost.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3</a:t>
            </a:fld>
            <a:endParaRPr lang="en-US"/>
          </a:p>
        </p:txBody>
      </p:sp>
    </p:spTree>
    <p:extLst>
      <p:ext uri="{BB962C8B-B14F-4D97-AF65-F5344CB8AC3E}">
        <p14:creationId xmlns:p14="http://schemas.microsoft.com/office/powerpoint/2010/main" val="1079202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highlight>
                  <a:srgbClr val="FFFFFF"/>
                </a:highlight>
                <a:latin typeface="Söhne"/>
              </a:rPr>
              <a:t>Customer churn refers to customers ending their relationship with a company, such as closing accounts or switching to competitors, resulting in increased costs for the company.</a:t>
            </a:r>
          </a:p>
          <a:p>
            <a:pPr algn="l">
              <a:buFont typeface="Arial" panose="020B0604020202020204" pitchFamily="34" charset="0"/>
              <a:buChar char="•"/>
            </a:pPr>
            <a:r>
              <a:rPr lang="en-US" b="0" i="0" dirty="0">
                <a:solidFill>
                  <a:srgbClr val="0D0D0D"/>
                </a:solidFill>
                <a:effectLst/>
                <a:highlight>
                  <a:srgbClr val="FFFFFF"/>
                </a:highlight>
                <a:latin typeface="Söhne"/>
              </a:rPr>
              <a:t>Mitigating customer churn is crucial, and one effective strategy is customer churn prediction, which allows banks to identify at-risk customers and implement targeted retention tactics.</a:t>
            </a:r>
          </a:p>
          <a:p>
            <a:pPr algn="l">
              <a:buFont typeface="Arial" panose="020B0604020202020204" pitchFamily="34" charset="0"/>
              <a:buChar char="•"/>
            </a:pPr>
            <a:r>
              <a:rPr lang="en-US" b="0" i="0" dirty="0">
                <a:solidFill>
                  <a:srgbClr val="0D0D0D"/>
                </a:solidFill>
                <a:effectLst/>
                <a:highlight>
                  <a:srgbClr val="FFFFFF"/>
                </a:highlight>
                <a:latin typeface="Söhne"/>
              </a:rPr>
              <a:t>Predicting churn not only minimizes revenue losses and acquisition costs but also addresses underlying issues, enhances customer satisfaction, and strengthens the company's competitive position.</a:t>
            </a:r>
          </a:p>
          <a:p>
            <a:pPr algn="l">
              <a:buFont typeface="Arial" panose="020B0604020202020204" pitchFamily="34" charset="0"/>
              <a:buChar char="•"/>
            </a:pPr>
            <a:r>
              <a:rPr lang="en-US" b="0" i="0" dirty="0">
                <a:solidFill>
                  <a:srgbClr val="0D0D0D"/>
                </a:solidFill>
                <a:effectLst/>
                <a:highlight>
                  <a:srgbClr val="FFFFFF"/>
                </a:highlight>
                <a:latin typeface="Söhne"/>
              </a:rPr>
              <a:t>Overall, churn prediction optimizes resource allocation, improves operational efficiency, and sustains the current client base, essential for success in a competitive financial landscape.</a:t>
            </a:r>
          </a:p>
          <a:p>
            <a:pPr algn="l"/>
            <a:r>
              <a:rPr lang="en-US" b="0" i="0" dirty="0">
                <a:solidFill>
                  <a:srgbClr val="0D0D0D"/>
                </a:solidFill>
                <a:effectLst/>
                <a:highlight>
                  <a:srgbClr val="FFFFFF"/>
                </a:highlight>
                <a:latin typeface="Söhne"/>
              </a:rPr>
              <a:t>Presenter Notes:</a:t>
            </a:r>
          </a:p>
          <a:p>
            <a:pPr algn="l">
              <a:buFont typeface="Arial" panose="020B0604020202020204" pitchFamily="34" charset="0"/>
              <a:buChar char="•"/>
            </a:pPr>
            <a:r>
              <a:rPr lang="en-US" b="0" i="0" dirty="0">
                <a:solidFill>
                  <a:srgbClr val="0D0D0D"/>
                </a:solidFill>
                <a:effectLst/>
                <a:highlight>
                  <a:srgbClr val="FFFFFF"/>
                </a:highlight>
                <a:latin typeface="Söhne"/>
              </a:rPr>
              <a:t>Customer churn is when customers stop using a company's products or services, which can be costly for the company.</a:t>
            </a:r>
          </a:p>
          <a:p>
            <a:pPr algn="l">
              <a:buFont typeface="Arial" panose="020B0604020202020204" pitchFamily="34" charset="0"/>
              <a:buChar char="•"/>
            </a:pPr>
            <a:r>
              <a:rPr lang="en-US" b="0" i="0" dirty="0">
                <a:solidFill>
                  <a:srgbClr val="0D0D0D"/>
                </a:solidFill>
                <a:effectLst/>
                <a:highlight>
                  <a:srgbClr val="FFFFFF"/>
                </a:highlight>
                <a:latin typeface="Söhne"/>
              </a:rPr>
              <a:t>To combat this, banks use customer churn prediction to identify customers likely to leave and implement strategies to retain them.</a:t>
            </a:r>
          </a:p>
          <a:p>
            <a:pPr algn="l">
              <a:buFont typeface="Arial" panose="020B0604020202020204" pitchFamily="34" charset="0"/>
              <a:buChar char="•"/>
            </a:pPr>
            <a:r>
              <a:rPr lang="en-US" b="0" i="0" dirty="0">
                <a:solidFill>
                  <a:srgbClr val="0D0D0D"/>
                </a:solidFill>
                <a:effectLst/>
                <a:highlight>
                  <a:srgbClr val="FFFFFF"/>
                </a:highlight>
                <a:latin typeface="Söhne"/>
              </a:rPr>
              <a:t>This not only saves money but also improves customer satisfaction and strengthens the bank's competitive position.</a:t>
            </a:r>
          </a:p>
          <a:p>
            <a:pPr algn="l">
              <a:buFont typeface="Arial" panose="020B0604020202020204" pitchFamily="34" charset="0"/>
              <a:buChar char="•"/>
            </a:pPr>
            <a:r>
              <a:rPr lang="en-US" b="0" i="0" dirty="0">
                <a:solidFill>
                  <a:srgbClr val="0D0D0D"/>
                </a:solidFill>
                <a:effectLst/>
                <a:highlight>
                  <a:srgbClr val="FFFFFF"/>
                </a:highlight>
                <a:latin typeface="Söhne"/>
              </a:rPr>
              <a:t>Churn prediction is crucial for optimizing resources, improving efficiency, and maintaining a strong client base in a competitive market.</a:t>
            </a:r>
          </a:p>
          <a:p>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4</a:t>
            </a:fld>
            <a:endParaRPr lang="en-US"/>
          </a:p>
        </p:txBody>
      </p:sp>
    </p:spTree>
    <p:extLst>
      <p:ext uri="{BB962C8B-B14F-4D97-AF65-F5344CB8AC3E}">
        <p14:creationId xmlns:p14="http://schemas.microsoft.com/office/powerpoint/2010/main" val="124510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highlight>
                  <a:srgbClr val="FFFFFF"/>
                </a:highlight>
                <a:latin typeface="Söhne"/>
              </a:rPr>
              <a:t>The dataset for this project, sourced from Kaggle, includes 18 variables related to bank customer churn.</a:t>
            </a:r>
          </a:p>
          <a:p>
            <a:pPr algn="l">
              <a:buFont typeface="Arial" panose="020B0604020202020204" pitchFamily="34" charset="0"/>
              <a:buChar char="•"/>
            </a:pPr>
            <a:r>
              <a:rPr lang="en-US" b="0" i="0" dirty="0">
                <a:solidFill>
                  <a:srgbClr val="0D0D0D"/>
                </a:solidFill>
                <a:effectLst/>
                <a:highlight>
                  <a:srgbClr val="FFFFFF"/>
                </a:highlight>
                <a:latin typeface="Söhne"/>
              </a:rPr>
              <a:t>To prepare the data for analysis, we removed redundant variables like </a:t>
            </a:r>
            <a:r>
              <a:rPr lang="en-US" b="0" i="0" dirty="0" err="1">
                <a:solidFill>
                  <a:srgbClr val="0D0D0D"/>
                </a:solidFill>
                <a:effectLst/>
                <a:highlight>
                  <a:srgbClr val="FFFFFF"/>
                </a:highlight>
                <a:latin typeface="Söhne"/>
              </a:rPr>
              <a:t>RowNumber</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CustomerID</a:t>
            </a:r>
            <a:r>
              <a:rPr lang="en-US" b="0" i="0" dirty="0">
                <a:solidFill>
                  <a:srgbClr val="0D0D0D"/>
                </a:solidFill>
                <a:effectLst/>
                <a:highlight>
                  <a:srgbClr val="FFFFFF"/>
                </a:highlight>
                <a:latin typeface="Söhne"/>
              </a:rPr>
              <a:t>, and Surname for privacy protection.</a:t>
            </a:r>
          </a:p>
          <a:p>
            <a:pPr algn="l">
              <a:buFont typeface="Arial" panose="020B0604020202020204" pitchFamily="34" charset="0"/>
              <a:buChar char="•"/>
            </a:pPr>
            <a:r>
              <a:rPr lang="en-US" b="0" i="0" dirty="0">
                <a:solidFill>
                  <a:srgbClr val="0D0D0D"/>
                </a:solidFill>
                <a:effectLst/>
                <a:highlight>
                  <a:srgbClr val="FFFFFF"/>
                </a:highlight>
                <a:latin typeface="Söhne"/>
              </a:rPr>
              <a:t>Categorical variables like Location and Card Type were converted to dummy variables to facilitate numerical analysis.</a:t>
            </a:r>
          </a:p>
          <a:p>
            <a:pPr algn="l">
              <a:buFont typeface="Arial" panose="020B0604020202020204" pitchFamily="34" charset="0"/>
              <a:buChar char="•"/>
            </a:pPr>
            <a:r>
              <a:rPr lang="en-US" b="0" i="0" dirty="0">
                <a:solidFill>
                  <a:srgbClr val="0D0D0D"/>
                </a:solidFill>
                <a:effectLst/>
                <a:highlight>
                  <a:srgbClr val="FFFFFF"/>
                </a:highlight>
                <a:latin typeface="Söhne"/>
              </a:rPr>
              <a:t>Thankfully, the dataset didn't contain any missing values, making it ready for exploratory data analysis without further cleaning</a:t>
            </a:r>
          </a:p>
        </p:txBody>
      </p:sp>
      <p:sp>
        <p:nvSpPr>
          <p:cNvPr id="4" name="Slide Number Placeholder 3"/>
          <p:cNvSpPr>
            <a:spLocks noGrp="1"/>
          </p:cNvSpPr>
          <p:nvPr>
            <p:ph type="sldNum" sz="quarter" idx="5"/>
          </p:nvPr>
        </p:nvSpPr>
        <p:spPr/>
        <p:txBody>
          <a:bodyPr/>
          <a:lstStyle/>
          <a:p>
            <a:fld id="{A33E5DEF-0FBA-1E4A-900E-FE52AE1B8387}" type="slidenum">
              <a:rPr lang="en-US" smtClean="0"/>
              <a:t>5</a:t>
            </a:fld>
            <a:endParaRPr lang="en-US"/>
          </a:p>
        </p:txBody>
      </p:sp>
    </p:spTree>
    <p:extLst>
      <p:ext uri="{BB962C8B-B14F-4D97-AF65-F5344CB8AC3E}">
        <p14:creationId xmlns:p14="http://schemas.microsoft.com/office/powerpoint/2010/main" val="3116930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 first notable aspect of this chart is that the distribution of tenure for customers who churned is quite evenly distributed from new customers to customers who had been with the company for about 10 years. There is a small dip for brand new customers and those who have been with the company for 10 years, but it is quite even throughout. This suggests that the length of time a customer has been with a company does not significantly impact the likelihood of them churning alone.</a:t>
            </a:r>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6</a:t>
            </a:fld>
            <a:endParaRPr lang="en-US"/>
          </a:p>
        </p:txBody>
      </p:sp>
    </p:spTree>
    <p:extLst>
      <p:ext uri="{BB962C8B-B14F-4D97-AF65-F5344CB8AC3E}">
        <p14:creationId xmlns:p14="http://schemas.microsoft.com/office/powerpoint/2010/main" val="402714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highlight>
                  <a:srgbClr val="FFFFFF"/>
                </a:highlight>
                <a:latin typeface="Times New Roman" panose="02020603050405020304" pitchFamily="18" charset="0"/>
              </a:rPr>
              <a:t>Most of the customers are from France, and the amount of customers churning are proportional to the amount not churning for each country, with the exception of Germany. This country appears to be half the size of its original amount. U</a:t>
            </a:r>
            <a:r>
              <a:rPr lang="en-US" sz="1800" b="0" i="0" u="none" strike="noStrike" dirty="0">
                <a:solidFill>
                  <a:srgbClr val="0D0D0D"/>
                </a:solidFill>
                <a:effectLst/>
                <a:highlight>
                  <a:srgbClr val="FFFFFF"/>
                </a:highlight>
                <a:latin typeface="Times New Roman" panose="02020603050405020304" pitchFamily="18" charset="0"/>
              </a:rPr>
              <a:t>pon analyzing the churn proportions across different countries, it is evident that the ratio of non-churned to churned customers varies. Specifically, in Germany, this ratio stands at approximately 48%, while in France and Spain, it hovers around 20% each. This indicates that customers from Germany are more likely to churn, which will be important for the analysis later 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7</a:t>
            </a:fld>
            <a:endParaRPr lang="en-US"/>
          </a:p>
        </p:txBody>
      </p:sp>
    </p:spTree>
    <p:extLst>
      <p:ext uri="{BB962C8B-B14F-4D97-AF65-F5344CB8AC3E}">
        <p14:creationId xmlns:p14="http://schemas.microsoft.com/office/powerpoint/2010/main" val="2187115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The next graph here is an age distribution, a stacked bar chart distinguishing those who exited the company or not. In this case, it is apparent to note that those on the younger side seem less likely to leave, but between the ages of 45 to 60, these customers are at a higher risk of churning. This may be due to nearing retirement age and thus a change in finances. Whatever the case may be, this will be important to note for future analyses.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8</a:t>
            </a:fld>
            <a:endParaRPr lang="en-US"/>
          </a:p>
        </p:txBody>
      </p:sp>
    </p:spTree>
    <p:extLst>
      <p:ext uri="{BB962C8B-B14F-4D97-AF65-F5344CB8AC3E}">
        <p14:creationId xmlns:p14="http://schemas.microsoft.com/office/powerpoint/2010/main" val="291371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highlight>
                  <a:srgbClr val="FFFFFF"/>
                </a:highlight>
                <a:latin typeface="Söhne"/>
              </a:rPr>
              <a:t>Data is prepared for modeling, focusing on binary classification using logistic regression.</a:t>
            </a:r>
          </a:p>
          <a:p>
            <a:pPr algn="l">
              <a:buFont typeface="Arial" panose="020B0604020202020204" pitchFamily="34" charset="0"/>
              <a:buChar char="•"/>
            </a:pPr>
            <a:r>
              <a:rPr lang="en-US" b="0" i="0" dirty="0">
                <a:solidFill>
                  <a:srgbClr val="0D0D0D"/>
                </a:solidFill>
                <a:effectLst/>
                <a:highlight>
                  <a:srgbClr val="FFFFFF"/>
                </a:highlight>
                <a:latin typeface="Söhne"/>
              </a:rPr>
              <a:t>Initial split separates features and the target variable, Exited.</a:t>
            </a:r>
          </a:p>
          <a:p>
            <a:pPr algn="l">
              <a:buFont typeface="Arial" panose="020B0604020202020204" pitchFamily="34" charset="0"/>
              <a:buChar char="•"/>
            </a:pPr>
            <a:r>
              <a:rPr lang="en-US" b="0" i="0" dirty="0">
                <a:solidFill>
                  <a:srgbClr val="0D0D0D"/>
                </a:solidFill>
                <a:effectLst/>
                <a:highlight>
                  <a:srgbClr val="FFFFFF"/>
                </a:highlight>
                <a:latin typeface="Söhne"/>
              </a:rPr>
              <a:t>Further split divides data into training and test sets with a 70/30 ratio for model training and evaluation.</a:t>
            </a:r>
          </a:p>
          <a:p>
            <a:pPr algn="l">
              <a:buFont typeface="Arial" panose="020B0604020202020204" pitchFamily="34" charset="0"/>
              <a:buChar char="•"/>
            </a:pPr>
            <a:r>
              <a:rPr lang="en-US" b="0" i="0" dirty="0">
                <a:solidFill>
                  <a:srgbClr val="0D0D0D"/>
                </a:solidFill>
                <a:effectLst/>
                <a:highlight>
                  <a:srgbClr val="FFFFFF"/>
                </a:highlight>
                <a:latin typeface="Söhne"/>
              </a:rPr>
              <a:t>Features are standardized using </a:t>
            </a:r>
            <a:r>
              <a:rPr lang="en-US" b="0" i="0" dirty="0" err="1">
                <a:solidFill>
                  <a:srgbClr val="0D0D0D"/>
                </a:solidFill>
                <a:effectLst/>
                <a:highlight>
                  <a:srgbClr val="FFFFFF"/>
                </a:highlight>
                <a:latin typeface="Söhne"/>
              </a:rPr>
              <a:t>StandardScaler</a:t>
            </a:r>
            <a:r>
              <a:rPr lang="en-US" b="0" i="0" dirty="0">
                <a:solidFill>
                  <a:srgbClr val="0D0D0D"/>
                </a:solidFill>
                <a:effectLst/>
                <a:highlight>
                  <a:srgbClr val="FFFFFF"/>
                </a:highlight>
                <a:latin typeface="Söhne"/>
              </a:rPr>
              <a:t> to enhance model performance.</a:t>
            </a:r>
          </a:p>
          <a:p>
            <a:pPr algn="l">
              <a:buFont typeface="Arial" panose="020B0604020202020204" pitchFamily="34" charset="0"/>
              <a:buChar char="•"/>
            </a:pPr>
            <a:r>
              <a:rPr lang="en-US" b="0" i="0" dirty="0">
                <a:solidFill>
                  <a:srgbClr val="0D0D0D"/>
                </a:solidFill>
                <a:effectLst/>
                <a:highlight>
                  <a:srgbClr val="FFFFFF"/>
                </a:highlight>
                <a:latin typeface="Söhne"/>
              </a:rPr>
              <a:t>Logistic regression model is initialized using scikit-</a:t>
            </a:r>
            <a:r>
              <a:rPr lang="en-US" b="0" i="0" dirty="0" err="1">
                <a:solidFill>
                  <a:srgbClr val="0D0D0D"/>
                </a:solidFill>
                <a:effectLst/>
                <a:highlight>
                  <a:srgbClr val="FFFFFF"/>
                </a:highlight>
                <a:latin typeface="Söhne"/>
              </a:rPr>
              <a:t>learn's</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LogisticRegression</a:t>
            </a:r>
            <a:r>
              <a:rPr lang="en-US" b="0" i="0" dirty="0">
                <a:solidFill>
                  <a:srgbClr val="0D0D0D"/>
                </a:solidFill>
                <a:effectLst/>
                <a:highlight>
                  <a:srgbClr val="FFFFFF"/>
                </a:highlight>
                <a:latin typeface="Söhne"/>
              </a:rPr>
              <a:t> class.</a:t>
            </a:r>
          </a:p>
          <a:p>
            <a:pPr algn="l">
              <a:buFont typeface="Arial" panose="020B0604020202020204" pitchFamily="34" charset="0"/>
              <a:buChar char="•"/>
            </a:pPr>
            <a:r>
              <a:rPr lang="en-US" b="0" i="0" dirty="0">
                <a:solidFill>
                  <a:srgbClr val="0D0D0D"/>
                </a:solidFill>
                <a:effectLst/>
                <a:highlight>
                  <a:srgbClr val="FFFFFF"/>
                </a:highlight>
                <a:latin typeface="Söhne"/>
              </a:rPr>
              <a:t>Model's performance is evaluated on testing data, computing metrics including accuracy, precision, recall, and F1-score.</a:t>
            </a:r>
          </a:p>
          <a:p>
            <a:pPr algn="l">
              <a:buFont typeface="Arial" panose="020B0604020202020204" pitchFamily="34" charset="0"/>
              <a:buChar char="•"/>
            </a:pPr>
            <a:r>
              <a:rPr lang="en-US" b="0" i="0" dirty="0">
                <a:solidFill>
                  <a:srgbClr val="0D0D0D"/>
                </a:solidFill>
                <a:effectLst/>
                <a:highlight>
                  <a:srgbClr val="FFFFFF"/>
                </a:highlight>
                <a:latin typeface="Söhne"/>
              </a:rPr>
              <a:t>Results from classification report and confusion matrix offer comprehensive insight into the model's predictive capabilities.</a:t>
            </a:r>
          </a:p>
          <a:p>
            <a:endParaRPr lang="en-US" dirty="0"/>
          </a:p>
        </p:txBody>
      </p:sp>
      <p:sp>
        <p:nvSpPr>
          <p:cNvPr id="4" name="Slide Number Placeholder 3"/>
          <p:cNvSpPr>
            <a:spLocks noGrp="1"/>
          </p:cNvSpPr>
          <p:nvPr>
            <p:ph type="sldNum" sz="quarter" idx="5"/>
          </p:nvPr>
        </p:nvSpPr>
        <p:spPr/>
        <p:txBody>
          <a:bodyPr/>
          <a:lstStyle/>
          <a:p>
            <a:fld id="{A33E5DEF-0FBA-1E4A-900E-FE52AE1B8387}" type="slidenum">
              <a:rPr lang="en-US" smtClean="0"/>
              <a:t>9</a:t>
            </a:fld>
            <a:endParaRPr lang="en-US"/>
          </a:p>
        </p:txBody>
      </p:sp>
    </p:spTree>
    <p:extLst>
      <p:ext uri="{BB962C8B-B14F-4D97-AF65-F5344CB8AC3E}">
        <p14:creationId xmlns:p14="http://schemas.microsoft.com/office/powerpoint/2010/main" val="149669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090446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49896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937488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49444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C1E1FAD-7351-4908-963A-08EA8E4AB7A0}" type="datetimeFigureOut">
              <a:rPr lang="en-US" smtClean="0"/>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700762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C1E1FAD-7351-4908-963A-08EA8E4AB7A0}" type="datetimeFigureOut">
              <a:rPr lang="en-US" smtClean="0"/>
              <a:t>4/29/24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15017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C1E1FAD-7351-4908-963A-08EA8E4AB7A0}" type="datetimeFigureOut">
              <a:rPr lang="en-US" smtClean="0"/>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2506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4/29/24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36937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4/29/24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61704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C1E1FAD-7351-4908-963A-08EA8E4AB7A0}" type="datetimeFigureOut">
              <a:rPr lang="en-US" smtClean="0"/>
              <a:t>4/29/24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36296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C1E1FAD-7351-4908-963A-08EA8E4AB7A0}" type="datetimeFigureOut">
              <a:rPr lang="en-US" smtClean="0"/>
              <a:t>4/29/24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4272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C1E1FAD-7351-4908-963A-08EA8E4AB7A0}" type="datetimeFigureOut">
              <a:rPr lang="en-US" smtClean="0"/>
              <a:t>4/29/24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312213339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12.xml"/><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hyperlink" Target="https://www.kaggle.com/datasets/radheshyamkollipara/bank-customer-churn/data" TargetMode="Externa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 name="Picture 19" descr="A group of multi coloured wooden stick figures">
            <a:extLst>
              <a:ext uri="{FF2B5EF4-FFF2-40B4-BE49-F238E27FC236}">
                <a16:creationId xmlns:a16="http://schemas.microsoft.com/office/drawing/2014/main" id="{96DA1E50-A3A6-0346-C9DE-ED549074989D}"/>
              </a:ext>
            </a:extLst>
          </p:cNvPr>
          <p:cNvPicPr>
            <a:picLocks noChangeAspect="1"/>
          </p:cNvPicPr>
          <p:nvPr/>
        </p:nvPicPr>
        <p:blipFill rotWithShape="1">
          <a:blip r:embed="rId5"/>
          <a:srcRect t="25770" b="20079"/>
          <a:stretch/>
        </p:blipFill>
        <p:spPr>
          <a:xfrm>
            <a:off x="20" y="10"/>
            <a:ext cx="12191980" cy="4571990"/>
          </a:xfrm>
          <a:prstGeom prst="rect">
            <a:avLst/>
          </a:prstGeom>
        </p:spPr>
      </p:pic>
      <p:sp>
        <p:nvSpPr>
          <p:cNvPr id="2" name="Title 1">
            <a:extLst>
              <a:ext uri="{FF2B5EF4-FFF2-40B4-BE49-F238E27FC236}">
                <a16:creationId xmlns:a16="http://schemas.microsoft.com/office/drawing/2014/main" id="{23CC2B4D-9A67-6477-F9F0-929DC0878317}"/>
              </a:ext>
            </a:extLst>
          </p:cNvPr>
          <p:cNvSpPr>
            <a:spLocks noGrp="1"/>
          </p:cNvSpPr>
          <p:nvPr>
            <p:ph type="ctrTitle"/>
          </p:nvPr>
        </p:nvSpPr>
        <p:spPr>
          <a:xfrm>
            <a:off x="1600200" y="3753529"/>
            <a:ext cx="8991600" cy="1645759"/>
          </a:xfrm>
        </p:spPr>
        <p:txBody>
          <a:bodyPr>
            <a:normAutofit/>
          </a:bodyPr>
          <a:lstStyle/>
          <a:p>
            <a:r>
              <a:rPr lang="en-US" dirty="0"/>
              <a:t>Customer Churn Prediction</a:t>
            </a:r>
          </a:p>
        </p:txBody>
      </p:sp>
      <p:sp>
        <p:nvSpPr>
          <p:cNvPr id="3" name="Subtitle 2">
            <a:extLst>
              <a:ext uri="{FF2B5EF4-FFF2-40B4-BE49-F238E27FC236}">
                <a16:creationId xmlns:a16="http://schemas.microsoft.com/office/drawing/2014/main" id="{9AAC92EF-AE88-3AE9-E443-2EF1934D549F}"/>
              </a:ext>
            </a:extLst>
          </p:cNvPr>
          <p:cNvSpPr>
            <a:spLocks noGrp="1"/>
          </p:cNvSpPr>
          <p:nvPr>
            <p:ph type="subTitle" idx="1"/>
          </p:nvPr>
        </p:nvSpPr>
        <p:spPr>
          <a:xfrm>
            <a:off x="2695194" y="5704731"/>
            <a:ext cx="6801612" cy="513189"/>
          </a:xfrm>
        </p:spPr>
        <p:txBody>
          <a:bodyPr>
            <a:normAutofit/>
          </a:bodyPr>
          <a:lstStyle/>
          <a:p>
            <a:r>
              <a:rPr lang="en-US"/>
              <a:t>Presented by Alex Hamedaninia</a:t>
            </a:r>
          </a:p>
        </p:txBody>
      </p:sp>
      <p:pic>
        <p:nvPicPr>
          <p:cNvPr id="6" name="Audio 5">
            <a:extLst>
              <a:ext uri="{FF2B5EF4-FFF2-40B4-BE49-F238E27FC236}">
                <a16:creationId xmlns:a16="http://schemas.microsoft.com/office/drawing/2014/main" id="{788B255D-3CF1-1E48-8B35-B8E5F65BCF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43902281"/>
      </p:ext>
    </p:extLst>
  </p:cSld>
  <p:clrMapOvr>
    <a:masterClrMapping/>
  </p:clrMapOvr>
  <mc:AlternateContent xmlns:mc="http://schemas.openxmlformats.org/markup-compatibility/2006" xmlns:p14="http://schemas.microsoft.com/office/powerpoint/2010/main">
    <mc:Choice Requires="p14">
      <p:transition spd="slow" p14:dur="2000" advTm="7568"/>
    </mc:Choice>
    <mc:Fallback xmlns="">
      <p:transition spd="slow" advTm="7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46D7-36E0-6F4D-0943-BC601394025C}"/>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2400">
                <a:solidFill>
                  <a:schemeClr val="tx1"/>
                </a:solidFill>
              </a:rPr>
              <a:t>results</a:t>
            </a:r>
          </a:p>
        </p:txBody>
      </p:sp>
      <p:sp>
        <p:nvSpPr>
          <p:cNvPr id="23" name="Rectangle 22">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2">
            <a:extLst>
              <a:ext uri="{FF2B5EF4-FFF2-40B4-BE49-F238E27FC236}">
                <a16:creationId xmlns:a16="http://schemas.microsoft.com/office/drawing/2014/main" id="{E44A4774-8945-3C23-CB01-79C782776285}"/>
              </a:ext>
            </a:extLst>
          </p:cNvPr>
          <p:cNvGraphicFramePr>
            <a:graphicFrameLocks noGrp="1"/>
          </p:cNvGraphicFramePr>
          <p:nvPr>
            <p:ph idx="1"/>
            <p:extLst>
              <p:ext uri="{D42A27DB-BD31-4B8C-83A1-F6EECF244321}">
                <p14:modId xmlns:p14="http://schemas.microsoft.com/office/powerpoint/2010/main" val="4059895974"/>
              </p:ext>
            </p:extLst>
          </p:nvPr>
        </p:nvGraphicFramePr>
        <p:xfrm>
          <a:off x="6049182" y="802638"/>
          <a:ext cx="5408696" cy="52527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Audio 11">
            <a:extLst>
              <a:ext uri="{FF2B5EF4-FFF2-40B4-BE49-F238E27FC236}">
                <a16:creationId xmlns:a16="http://schemas.microsoft.com/office/drawing/2014/main" id="{E63AD2C9-99F7-A61F-0B1C-555E31A491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84051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511"/>
    </mc:Choice>
    <mc:Fallback>
      <p:transition spd="slow" advTm="30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B31F9-8CE7-3D2D-0B82-D2CF1328D439}"/>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a:solidFill>
                  <a:srgbClr val="FFFFFF"/>
                </a:solidFill>
              </a:rPr>
              <a:t>Limitations, assumptions, and challenges</a:t>
            </a:r>
          </a:p>
        </p:txBody>
      </p:sp>
      <p:sp>
        <p:nvSpPr>
          <p:cNvPr id="3" name="Content Placeholder 2">
            <a:extLst>
              <a:ext uri="{FF2B5EF4-FFF2-40B4-BE49-F238E27FC236}">
                <a16:creationId xmlns:a16="http://schemas.microsoft.com/office/drawing/2014/main" id="{4E3469C6-564A-BBA7-549A-2293FAA0F1A9}"/>
              </a:ext>
            </a:extLst>
          </p:cNvPr>
          <p:cNvSpPr>
            <a:spLocks noGrp="1"/>
          </p:cNvSpPr>
          <p:nvPr>
            <p:ph idx="1"/>
          </p:nvPr>
        </p:nvSpPr>
        <p:spPr>
          <a:xfrm>
            <a:off x="5591695" y="1402080"/>
            <a:ext cx="5320696" cy="4053840"/>
          </a:xfrm>
        </p:spPr>
        <p:txBody>
          <a:bodyPr anchor="ctr">
            <a:normAutofit/>
          </a:bodyPr>
          <a:lstStyle/>
          <a:p>
            <a:r>
              <a:rPr lang="en-US"/>
              <a:t>Data quality and reliability are assumed.</a:t>
            </a:r>
          </a:p>
          <a:p>
            <a:r>
              <a:rPr lang="en-US"/>
              <a:t>Logistic regression modeling assumes a linear relationship and no multicollinearity present</a:t>
            </a:r>
          </a:p>
          <a:p>
            <a:r>
              <a:rPr lang="en-US"/>
              <a:t>While data identifies at-risk customers and potential reasons for churn, deeper insights are required.</a:t>
            </a:r>
          </a:p>
          <a:p>
            <a:r>
              <a:rPr lang="en-US"/>
              <a:t>Interpreting logistic regression coefficients becomes challenging with complex relationships or interactions between variables.</a:t>
            </a:r>
          </a:p>
          <a:p>
            <a:r>
              <a:rPr lang="en-US"/>
              <a:t>Effective visualization is essential for conveying findings.</a:t>
            </a:r>
          </a:p>
        </p:txBody>
      </p:sp>
      <p:pic>
        <p:nvPicPr>
          <p:cNvPr id="6" name="Audio 5">
            <a:extLst>
              <a:ext uri="{FF2B5EF4-FFF2-40B4-BE49-F238E27FC236}">
                <a16:creationId xmlns:a16="http://schemas.microsoft.com/office/drawing/2014/main" id="{7DC6751C-1E46-68FB-53CE-AA15C6C175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81800198"/>
      </p:ext>
    </p:extLst>
  </p:cSld>
  <p:clrMapOvr>
    <a:masterClrMapping/>
  </p:clrMapOvr>
  <mc:AlternateContent xmlns:mc="http://schemas.openxmlformats.org/markup-compatibility/2006" xmlns:p14="http://schemas.microsoft.com/office/powerpoint/2010/main">
    <mc:Choice Requires="p14">
      <p:transition spd="slow" p14:dur="2000" advTm="74082"/>
    </mc:Choice>
    <mc:Fallback xmlns="">
      <p:transition spd="slow" advTm="74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2BB2-1279-50F7-2941-4E94A578085A}"/>
              </a:ext>
            </a:extLst>
          </p:cNvPr>
          <p:cNvSpPr>
            <a:spLocks noGrp="1"/>
          </p:cNvSpPr>
          <p:nvPr>
            <p:ph type="title"/>
          </p:nvPr>
        </p:nvSpPr>
        <p:spPr/>
        <p:txBody>
          <a:bodyPr/>
          <a:lstStyle/>
          <a:p>
            <a:r>
              <a:rPr lang="en-US" dirty="0"/>
              <a:t>Implementation plan</a:t>
            </a:r>
          </a:p>
        </p:txBody>
      </p:sp>
      <p:graphicFrame>
        <p:nvGraphicFramePr>
          <p:cNvPr id="5" name="Content Placeholder 2">
            <a:extLst>
              <a:ext uri="{FF2B5EF4-FFF2-40B4-BE49-F238E27FC236}">
                <a16:creationId xmlns:a16="http://schemas.microsoft.com/office/drawing/2014/main" id="{FC009BB7-A087-1F42-5CF6-AB6F24F479B6}"/>
              </a:ext>
            </a:extLst>
          </p:cNvPr>
          <p:cNvGraphicFramePr>
            <a:graphicFrameLocks noGrp="1"/>
          </p:cNvGraphicFramePr>
          <p:nvPr>
            <p:ph idx="1"/>
            <p:extLst>
              <p:ext uri="{D42A27DB-BD31-4B8C-83A1-F6EECF244321}">
                <p14:modId xmlns:p14="http://schemas.microsoft.com/office/powerpoint/2010/main" val="2980455750"/>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extLst>
              <a:ext uri="{FF2B5EF4-FFF2-40B4-BE49-F238E27FC236}">
                <a16:creationId xmlns:a16="http://schemas.microsoft.com/office/drawing/2014/main" id="{77410B4E-FFFD-3558-A621-7570E1D6FBB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62078826"/>
      </p:ext>
    </p:extLst>
  </p:cSld>
  <p:clrMapOvr>
    <a:masterClrMapping/>
  </p:clrMapOvr>
  <mc:AlternateContent xmlns:mc="http://schemas.openxmlformats.org/markup-compatibility/2006" xmlns:p14="http://schemas.microsoft.com/office/powerpoint/2010/main">
    <mc:Choice Requires="p14">
      <p:transition spd="slow" p14:dur="2000" advTm="63817"/>
    </mc:Choice>
    <mc:Fallback xmlns="">
      <p:transition spd="slow" advTm="63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C8940-FE6A-FE8A-03BC-6CC5993F958C}"/>
              </a:ext>
            </a:extLst>
          </p:cNvPr>
          <p:cNvSpPr>
            <a:spLocks noGrp="1"/>
          </p:cNvSpPr>
          <p:nvPr>
            <p:ph type="title"/>
          </p:nvPr>
        </p:nvSpPr>
        <p:spPr>
          <a:xfrm>
            <a:off x="2231136" y="467418"/>
            <a:ext cx="7729728" cy="1188720"/>
          </a:xfrm>
          <a:solidFill>
            <a:srgbClr val="FFFFFF"/>
          </a:solidFill>
        </p:spPr>
        <p:txBody>
          <a:bodyPr>
            <a:normAutofit/>
          </a:bodyPr>
          <a:lstStyle/>
          <a:p>
            <a:r>
              <a:rPr lang="en-US" dirty="0" err="1"/>
              <a:t>Q&amp;a</a:t>
            </a:r>
            <a:endParaRPr lang="en-US" dirty="0"/>
          </a:p>
        </p:txBody>
      </p:sp>
      <p:sp>
        <p:nvSpPr>
          <p:cNvPr id="3" name="Content Placeholder 2">
            <a:extLst>
              <a:ext uri="{FF2B5EF4-FFF2-40B4-BE49-F238E27FC236}">
                <a16:creationId xmlns:a16="http://schemas.microsoft.com/office/drawing/2014/main" id="{B740C3CC-DC50-A099-FC7D-5B8C88C80594}"/>
              </a:ext>
            </a:extLst>
          </p:cNvPr>
          <p:cNvSpPr>
            <a:spLocks noGrp="1"/>
          </p:cNvSpPr>
          <p:nvPr>
            <p:ph idx="1"/>
          </p:nvPr>
        </p:nvSpPr>
        <p:spPr>
          <a:xfrm>
            <a:off x="1706062" y="2291262"/>
            <a:ext cx="8779512" cy="2879256"/>
          </a:xfrm>
        </p:spPr>
        <p:txBody>
          <a:bodyPr>
            <a:normAutofit/>
          </a:bodyPr>
          <a:lstStyle/>
          <a:p>
            <a:pPr>
              <a:lnSpc>
                <a:spcPct val="90000"/>
              </a:lnSpc>
              <a:buFont typeface="+mj-lt"/>
              <a:buAutoNum type="arabicPeriod"/>
            </a:pPr>
            <a:r>
              <a:rPr lang="en-US" sz="1500" b="0" i="0">
                <a:solidFill>
                  <a:srgbClr val="404040"/>
                </a:solidFill>
                <a:effectLst/>
                <a:latin typeface="Söhne"/>
              </a:rPr>
              <a:t>How was customer churn defined and measured in this project, and what factors were considered in identifying churned customers?</a:t>
            </a:r>
          </a:p>
          <a:p>
            <a:pPr>
              <a:lnSpc>
                <a:spcPct val="90000"/>
              </a:lnSpc>
              <a:buFont typeface="+mj-lt"/>
              <a:buAutoNum type="arabicPeriod"/>
            </a:pPr>
            <a:r>
              <a:rPr lang="en-US" sz="1500" b="0" i="0">
                <a:solidFill>
                  <a:srgbClr val="404040"/>
                </a:solidFill>
                <a:effectLst/>
                <a:latin typeface="Söhne"/>
              </a:rPr>
              <a:t>What preprocessing techniques were applied to the dataset to ensure data quality and prepare it for modeling?</a:t>
            </a:r>
          </a:p>
          <a:p>
            <a:pPr>
              <a:lnSpc>
                <a:spcPct val="90000"/>
              </a:lnSpc>
              <a:buFont typeface="+mj-lt"/>
              <a:buAutoNum type="arabicPeriod"/>
            </a:pPr>
            <a:r>
              <a:rPr lang="en-US" sz="1500" b="0" i="0">
                <a:solidFill>
                  <a:srgbClr val="404040"/>
                </a:solidFill>
                <a:effectLst/>
                <a:latin typeface="Söhne"/>
              </a:rPr>
              <a:t>What machine learning algorithms were considered for predicting customer churn, and why was logistic regression ultimately chosen as the primary modeling approach?</a:t>
            </a:r>
          </a:p>
          <a:p>
            <a:pPr>
              <a:lnSpc>
                <a:spcPct val="90000"/>
              </a:lnSpc>
              <a:buFont typeface="+mj-lt"/>
              <a:buAutoNum type="arabicPeriod"/>
            </a:pPr>
            <a:r>
              <a:rPr lang="en-US" sz="1500" b="0" i="0">
                <a:solidFill>
                  <a:srgbClr val="404040"/>
                </a:solidFill>
                <a:effectLst/>
                <a:latin typeface="Söhne"/>
              </a:rPr>
              <a:t>How was class imbalance addressed in the dataset, and what techniques were employed to ensure reliable predictions for both churned and non-churned customers?</a:t>
            </a:r>
          </a:p>
          <a:p>
            <a:pPr>
              <a:lnSpc>
                <a:spcPct val="90000"/>
              </a:lnSpc>
              <a:buFont typeface="+mj-lt"/>
              <a:buAutoNum type="arabicPeriod"/>
            </a:pPr>
            <a:r>
              <a:rPr lang="en-US" sz="1500" b="0" i="0">
                <a:solidFill>
                  <a:srgbClr val="404040"/>
                </a:solidFill>
                <a:effectLst/>
                <a:latin typeface="Söhne"/>
              </a:rPr>
              <a:t>What features were identified as significant predictors of customer churn, and how were they selected or engineered from the original dataset?</a:t>
            </a:r>
          </a:p>
          <a:p>
            <a:pPr>
              <a:lnSpc>
                <a:spcPct val="90000"/>
              </a:lnSpc>
            </a:pPr>
            <a:endParaRPr lang="en-US" sz="1500">
              <a:solidFill>
                <a:srgbClr val="404040"/>
              </a:solidFill>
            </a:endParaRPr>
          </a:p>
        </p:txBody>
      </p:sp>
      <p:pic>
        <p:nvPicPr>
          <p:cNvPr id="6" name="Audio 5">
            <a:extLst>
              <a:ext uri="{FF2B5EF4-FFF2-40B4-BE49-F238E27FC236}">
                <a16:creationId xmlns:a16="http://schemas.microsoft.com/office/drawing/2014/main" id="{E24F2103-3895-BCEB-857D-69A42D3948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09307198"/>
      </p:ext>
    </p:extLst>
  </p:cSld>
  <p:clrMapOvr>
    <a:masterClrMapping/>
  </p:clrMapOvr>
  <mc:AlternateContent xmlns:mc="http://schemas.openxmlformats.org/markup-compatibility/2006" xmlns:p14="http://schemas.microsoft.com/office/powerpoint/2010/main">
    <mc:Choice Requires="p14">
      <p:transition spd="slow" p14:dur="2000" advTm="84366"/>
    </mc:Choice>
    <mc:Fallback xmlns="">
      <p:transition spd="slow" advTm="8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4096B1-B88C-FC8A-4568-F02FAFB733FF}"/>
              </a:ext>
            </a:extLst>
          </p:cNvPr>
          <p:cNvSpPr>
            <a:spLocks noGrp="1"/>
          </p:cNvSpPr>
          <p:nvPr>
            <p:ph type="title"/>
          </p:nvPr>
        </p:nvSpPr>
        <p:spPr>
          <a:xfrm>
            <a:off x="2231136" y="467418"/>
            <a:ext cx="7729728" cy="1188720"/>
          </a:xfrm>
          <a:solidFill>
            <a:srgbClr val="FFFFFF"/>
          </a:solidFill>
        </p:spPr>
        <p:txBody>
          <a:bodyPr>
            <a:normAutofit/>
          </a:bodyPr>
          <a:lstStyle/>
          <a:p>
            <a:r>
              <a:rPr lang="en-US" dirty="0"/>
              <a:t>Q&amp;A</a:t>
            </a:r>
          </a:p>
        </p:txBody>
      </p:sp>
      <p:sp>
        <p:nvSpPr>
          <p:cNvPr id="3" name="Content Placeholder 2">
            <a:extLst>
              <a:ext uri="{FF2B5EF4-FFF2-40B4-BE49-F238E27FC236}">
                <a16:creationId xmlns:a16="http://schemas.microsoft.com/office/drawing/2014/main" id="{5A76EE99-35C8-A2C8-ABC8-CB0CD124E7D5}"/>
              </a:ext>
            </a:extLst>
          </p:cNvPr>
          <p:cNvSpPr>
            <a:spLocks noGrp="1"/>
          </p:cNvSpPr>
          <p:nvPr>
            <p:ph idx="1"/>
          </p:nvPr>
        </p:nvSpPr>
        <p:spPr>
          <a:xfrm>
            <a:off x="1706062" y="2291262"/>
            <a:ext cx="8779512" cy="2879256"/>
          </a:xfrm>
        </p:spPr>
        <p:txBody>
          <a:bodyPr>
            <a:normAutofit/>
          </a:bodyPr>
          <a:lstStyle/>
          <a:p>
            <a:pPr>
              <a:lnSpc>
                <a:spcPct val="90000"/>
              </a:lnSpc>
              <a:buFont typeface="+mj-lt"/>
              <a:buAutoNum type="arabicPeriod"/>
            </a:pPr>
            <a:r>
              <a:rPr lang="en-US" sz="1500">
                <a:solidFill>
                  <a:srgbClr val="404040"/>
                </a:solidFill>
                <a:effectLst/>
              </a:rPr>
              <a:t>How was the performance of the churn prediction model evaluated, and what metrics were used to assess its effectiveness in predicting churn accurately?</a:t>
            </a:r>
          </a:p>
          <a:p>
            <a:pPr>
              <a:lnSpc>
                <a:spcPct val="90000"/>
              </a:lnSpc>
              <a:buFont typeface="+mj-lt"/>
              <a:buAutoNum type="arabicPeriod"/>
            </a:pPr>
            <a:r>
              <a:rPr lang="en-US" sz="1500">
                <a:solidFill>
                  <a:srgbClr val="404040"/>
                </a:solidFill>
                <a:effectLst/>
              </a:rPr>
              <a:t>What insights were gained from the exploratory data analysis, particularly regarding regional differences in churn rates and potential drivers of churn among customers from different countries?</a:t>
            </a:r>
          </a:p>
          <a:p>
            <a:pPr>
              <a:lnSpc>
                <a:spcPct val="90000"/>
              </a:lnSpc>
              <a:buFont typeface="+mj-lt"/>
              <a:buAutoNum type="arabicPeriod"/>
            </a:pPr>
            <a:r>
              <a:rPr lang="en-US" sz="1500">
                <a:solidFill>
                  <a:srgbClr val="404040"/>
                </a:solidFill>
                <a:effectLst/>
              </a:rPr>
              <a:t>What ethical considerations were taken into account throughout the project, and how were privacy, fairness, transparency, and accountability upheld in the collection and use of customer data?</a:t>
            </a:r>
          </a:p>
          <a:p>
            <a:pPr>
              <a:lnSpc>
                <a:spcPct val="90000"/>
              </a:lnSpc>
              <a:buFont typeface="+mj-lt"/>
              <a:buAutoNum type="arabicPeriod"/>
            </a:pPr>
            <a:r>
              <a:rPr lang="en-US" sz="1500">
                <a:solidFill>
                  <a:srgbClr val="404040"/>
                </a:solidFill>
                <a:effectLst/>
              </a:rPr>
              <a:t>How were the findings and recommendations from the churn prediction project communicated to stakeholders, and what actions were taken based on the model's predictions to reduce customer churn?</a:t>
            </a:r>
          </a:p>
          <a:p>
            <a:pPr>
              <a:lnSpc>
                <a:spcPct val="90000"/>
              </a:lnSpc>
              <a:buFont typeface="+mj-lt"/>
              <a:buAutoNum type="arabicPeriod"/>
            </a:pPr>
            <a:r>
              <a:rPr lang="en-US" sz="1500">
                <a:solidFill>
                  <a:srgbClr val="404040"/>
                </a:solidFill>
                <a:effectLst/>
              </a:rPr>
              <a:t>What are the limitations and future directions of the churn prediction project, and what steps will be taken to address them and further improve the effectiveness of customer retention strategies in the banking sector?</a:t>
            </a:r>
          </a:p>
        </p:txBody>
      </p:sp>
      <p:pic>
        <p:nvPicPr>
          <p:cNvPr id="6" name="Audio 5">
            <a:extLst>
              <a:ext uri="{FF2B5EF4-FFF2-40B4-BE49-F238E27FC236}">
                <a16:creationId xmlns:a16="http://schemas.microsoft.com/office/drawing/2014/main" id="{CD1C9142-4191-9A00-DE05-F8C35D9EF1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68988169"/>
      </p:ext>
    </p:extLst>
  </p:cSld>
  <p:clrMapOvr>
    <a:masterClrMapping/>
  </p:clrMapOvr>
  <mc:AlternateContent xmlns:mc="http://schemas.openxmlformats.org/markup-compatibility/2006" xmlns:p14="http://schemas.microsoft.com/office/powerpoint/2010/main">
    <mc:Choice Requires="p14">
      <p:transition spd="slow" p14:dur="2000" advTm="98135"/>
    </mc:Choice>
    <mc:Fallback xmlns="">
      <p:transition spd="slow" advTm="98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CBD33-5D40-C95D-E9BE-4AD5ED3CFD49}"/>
              </a:ext>
            </a:extLst>
          </p:cNvPr>
          <p:cNvSpPr>
            <a:spLocks noGrp="1"/>
          </p:cNvSpPr>
          <p:nvPr>
            <p:ph type="title"/>
          </p:nvPr>
        </p:nvSpPr>
        <p:spPr>
          <a:xfrm>
            <a:off x="2231136" y="467418"/>
            <a:ext cx="7729728" cy="1188720"/>
          </a:xfrm>
          <a:solidFill>
            <a:srgbClr val="FFFFFF"/>
          </a:solidFill>
        </p:spPr>
        <p:txBody>
          <a:bodyPr>
            <a:normAutofit/>
          </a:bodyPr>
          <a:lstStyle/>
          <a:p>
            <a:r>
              <a:rPr lang="en-US" dirty="0"/>
              <a:t>Sources</a:t>
            </a:r>
          </a:p>
        </p:txBody>
      </p:sp>
      <p:sp>
        <p:nvSpPr>
          <p:cNvPr id="3" name="Content Placeholder 2">
            <a:extLst>
              <a:ext uri="{FF2B5EF4-FFF2-40B4-BE49-F238E27FC236}">
                <a16:creationId xmlns:a16="http://schemas.microsoft.com/office/drawing/2014/main" id="{55A4CCF4-11AD-4B3E-0BB8-5374B9EBC4DD}"/>
              </a:ext>
            </a:extLst>
          </p:cNvPr>
          <p:cNvSpPr>
            <a:spLocks noGrp="1"/>
          </p:cNvSpPr>
          <p:nvPr>
            <p:ph idx="1"/>
          </p:nvPr>
        </p:nvSpPr>
        <p:spPr>
          <a:xfrm>
            <a:off x="1706062" y="2291262"/>
            <a:ext cx="8779512" cy="2879256"/>
          </a:xfrm>
        </p:spPr>
        <p:txBody>
          <a:bodyPr>
            <a:normAutofit/>
          </a:bodyPr>
          <a:lstStyle/>
          <a:p>
            <a:pPr rtl="0">
              <a:spcBef>
                <a:spcPts val="0"/>
              </a:spcBef>
              <a:spcAft>
                <a:spcPts val="0"/>
              </a:spcAft>
            </a:pPr>
            <a:r>
              <a:rPr lang="en-US" b="0" i="0" u="none" strike="noStrike">
                <a:solidFill>
                  <a:srgbClr val="404040"/>
                </a:solidFill>
                <a:effectLst/>
                <a:latin typeface="Times New Roman" panose="02020603050405020304" pitchFamily="18" charset="0"/>
              </a:rPr>
              <a:t>Radheshyam Kollipara. (2022, April). Bank Customer Churn, Version 1. Retrieved April 11, 2024 from </a:t>
            </a:r>
            <a:r>
              <a:rPr lang="en-US" b="0" i="0" u="sng" strike="noStrike">
                <a:solidFill>
                  <a:srgbClr val="404040"/>
                </a:solidFill>
                <a:effectLst/>
                <a:latin typeface="Times New Roman" panose="02020603050405020304" pitchFamily="18" charset="0"/>
                <a:hlinkClick r:id="rId5"/>
              </a:rPr>
              <a:t>https://www.kaggle.com/datasets/radheshyamkollipara/bank-customer-churn/data</a:t>
            </a:r>
            <a:endParaRPr lang="en-US" b="0">
              <a:solidFill>
                <a:srgbClr val="404040"/>
              </a:solidFill>
              <a:effectLst/>
            </a:endParaRPr>
          </a:p>
          <a:p>
            <a:br>
              <a:rPr lang="en-US">
                <a:solidFill>
                  <a:srgbClr val="404040"/>
                </a:solidFill>
              </a:rPr>
            </a:br>
            <a:endParaRPr lang="en-US">
              <a:solidFill>
                <a:srgbClr val="404040"/>
              </a:solidFill>
            </a:endParaRPr>
          </a:p>
        </p:txBody>
      </p:sp>
      <p:pic>
        <p:nvPicPr>
          <p:cNvPr id="7" name="Audio 6">
            <a:extLst>
              <a:ext uri="{FF2B5EF4-FFF2-40B4-BE49-F238E27FC236}">
                <a16:creationId xmlns:a16="http://schemas.microsoft.com/office/drawing/2014/main" id="{A0DA1B21-2BE3-3447-E0A0-B3F4CB92B5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52129502"/>
      </p:ext>
    </p:extLst>
  </p:cSld>
  <p:clrMapOvr>
    <a:masterClrMapping/>
  </p:clrMapOvr>
  <mc:AlternateContent xmlns:mc="http://schemas.openxmlformats.org/markup-compatibility/2006" xmlns:p14="http://schemas.microsoft.com/office/powerpoint/2010/main">
    <mc:Choice Requires="p14">
      <p:transition spd="slow" p14:dur="2000" advTm="4124"/>
    </mc:Choice>
    <mc:Fallback xmlns="">
      <p:transition spd="slow" advTm="4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F251-4715-C119-C26F-A4119C9F639E}"/>
              </a:ext>
            </a:extLst>
          </p:cNvPr>
          <p:cNvSpPr>
            <a:spLocks noGrp="1"/>
          </p:cNvSpPr>
          <p:nvPr>
            <p:ph type="title"/>
          </p:nvPr>
        </p:nvSpPr>
        <p:spPr>
          <a:xfrm>
            <a:off x="804672" y="978776"/>
            <a:ext cx="4486656" cy="1174991"/>
          </a:xfrm>
          <a:solidFill>
            <a:schemeClr val="accent2"/>
          </a:solidFill>
        </p:spPr>
        <p:txBody>
          <a:bodyPr>
            <a:normAutofit/>
          </a:bodyPr>
          <a:lstStyle/>
          <a:p>
            <a:r>
              <a:rPr lang="en-US" sz="2400" dirty="0">
                <a:solidFill>
                  <a:schemeClr val="bg1"/>
                </a:solidFill>
              </a:rPr>
              <a:t>AGENDA</a:t>
            </a:r>
          </a:p>
        </p:txBody>
      </p:sp>
      <p:sp>
        <p:nvSpPr>
          <p:cNvPr id="3" name="Content Placeholder 2">
            <a:extLst>
              <a:ext uri="{FF2B5EF4-FFF2-40B4-BE49-F238E27FC236}">
                <a16:creationId xmlns:a16="http://schemas.microsoft.com/office/drawing/2014/main" id="{4458E672-41D7-B88D-8799-97A4B351C386}"/>
              </a:ext>
            </a:extLst>
          </p:cNvPr>
          <p:cNvSpPr>
            <a:spLocks noGrp="1"/>
          </p:cNvSpPr>
          <p:nvPr>
            <p:ph idx="1"/>
          </p:nvPr>
        </p:nvSpPr>
        <p:spPr>
          <a:xfrm>
            <a:off x="804672" y="2640692"/>
            <a:ext cx="4486656" cy="3255252"/>
          </a:xfrm>
        </p:spPr>
        <p:txBody>
          <a:bodyPr>
            <a:normAutofit fontScale="92500" lnSpcReduction="10000"/>
          </a:bodyPr>
          <a:lstStyle/>
          <a:p>
            <a:r>
              <a:rPr lang="en-US" dirty="0"/>
              <a:t>Business Problem</a:t>
            </a:r>
          </a:p>
          <a:p>
            <a:r>
              <a:rPr lang="en-US" dirty="0"/>
              <a:t>Background</a:t>
            </a:r>
          </a:p>
          <a:p>
            <a:r>
              <a:rPr lang="en-US" dirty="0"/>
              <a:t>Data Processing</a:t>
            </a:r>
          </a:p>
          <a:p>
            <a:r>
              <a:rPr lang="en-US" dirty="0"/>
              <a:t>Exploratory Data Analysis</a:t>
            </a:r>
          </a:p>
          <a:p>
            <a:r>
              <a:rPr lang="en-US" dirty="0"/>
              <a:t>Analysis</a:t>
            </a:r>
          </a:p>
          <a:p>
            <a:r>
              <a:rPr lang="en-US" dirty="0"/>
              <a:t>Results</a:t>
            </a:r>
          </a:p>
          <a:p>
            <a:r>
              <a:rPr lang="en-US" dirty="0"/>
              <a:t>Limitations, assumptions, and challenges</a:t>
            </a:r>
          </a:p>
          <a:p>
            <a:r>
              <a:rPr lang="en-US" dirty="0"/>
              <a:t>Implementation plan</a:t>
            </a:r>
          </a:p>
          <a:p>
            <a:r>
              <a:rPr lang="en-US" dirty="0"/>
              <a:t>Sources</a:t>
            </a:r>
          </a:p>
        </p:txBody>
      </p:sp>
      <p:pic>
        <p:nvPicPr>
          <p:cNvPr id="14" name="Picture 13" descr="Magnifying glass showing decling performance">
            <a:extLst>
              <a:ext uri="{FF2B5EF4-FFF2-40B4-BE49-F238E27FC236}">
                <a16:creationId xmlns:a16="http://schemas.microsoft.com/office/drawing/2014/main" id="{83F5FE1E-E17C-4548-5287-678328364036}"/>
              </a:ext>
            </a:extLst>
          </p:cNvPr>
          <p:cNvPicPr>
            <a:picLocks noChangeAspect="1"/>
          </p:cNvPicPr>
          <p:nvPr/>
        </p:nvPicPr>
        <p:blipFill rotWithShape="1">
          <a:blip r:embed="rId5"/>
          <a:srcRect l="5051" r="35615" b="-1"/>
          <a:stretch/>
        </p:blipFill>
        <p:spPr>
          <a:xfrm>
            <a:off x="6096000" y="10"/>
            <a:ext cx="6096000" cy="6857990"/>
          </a:xfrm>
          <a:prstGeom prst="rect">
            <a:avLst/>
          </a:prstGeom>
        </p:spPr>
      </p:pic>
      <p:pic>
        <p:nvPicPr>
          <p:cNvPr id="6" name="Audio 5">
            <a:extLst>
              <a:ext uri="{FF2B5EF4-FFF2-40B4-BE49-F238E27FC236}">
                <a16:creationId xmlns:a16="http://schemas.microsoft.com/office/drawing/2014/main" id="{625ADA90-13BB-5B03-347D-FE75A7F63C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32667490"/>
      </p:ext>
    </p:extLst>
  </p:cSld>
  <p:clrMapOvr>
    <a:masterClrMapping/>
  </p:clrMapOvr>
  <mc:AlternateContent xmlns:mc="http://schemas.openxmlformats.org/markup-compatibility/2006" xmlns:p14="http://schemas.microsoft.com/office/powerpoint/2010/main">
    <mc:Choice Requires="p14">
      <p:transition spd="slow" p14:dur="2000" advTm="16013"/>
    </mc:Choice>
    <mc:Fallback xmlns="">
      <p:transition spd="slow" advTm="16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EC026-5AF4-D48C-5481-DC993507DD4A}"/>
              </a:ext>
            </a:extLst>
          </p:cNvPr>
          <p:cNvSpPr>
            <a:spLocks noGrp="1"/>
          </p:cNvSpPr>
          <p:nvPr>
            <p:ph type="title"/>
          </p:nvPr>
        </p:nvSpPr>
        <p:spPr>
          <a:xfrm>
            <a:off x="786799" y="1586484"/>
            <a:ext cx="3685032" cy="3685032"/>
          </a:xfrm>
          <a:prstGeom prst="ellipse">
            <a:avLst/>
          </a:prstGeom>
          <a:solidFill>
            <a:schemeClr val="accent2"/>
          </a:solidFill>
          <a:ln>
            <a:noFill/>
          </a:ln>
        </p:spPr>
        <p:txBody>
          <a:bodyPr>
            <a:normAutofit/>
          </a:bodyPr>
          <a:lstStyle/>
          <a:p>
            <a:r>
              <a:rPr lang="en-US" sz="3000" dirty="0">
                <a:solidFill>
                  <a:srgbClr val="FFFFFF"/>
                </a:solidFill>
              </a:rPr>
              <a:t>Business problem</a:t>
            </a:r>
          </a:p>
        </p:txBody>
      </p:sp>
      <p:sp>
        <p:nvSpPr>
          <p:cNvPr id="3" name="Content Placeholder 2">
            <a:extLst>
              <a:ext uri="{FF2B5EF4-FFF2-40B4-BE49-F238E27FC236}">
                <a16:creationId xmlns:a16="http://schemas.microsoft.com/office/drawing/2014/main" id="{F2C383DD-4290-7009-32F6-ED5F21634120}"/>
              </a:ext>
            </a:extLst>
          </p:cNvPr>
          <p:cNvSpPr>
            <a:spLocks noGrp="1"/>
          </p:cNvSpPr>
          <p:nvPr>
            <p:ph idx="1"/>
          </p:nvPr>
        </p:nvSpPr>
        <p:spPr>
          <a:xfrm>
            <a:off x="5159099" y="1283546"/>
            <a:ext cx="5715917" cy="3914063"/>
          </a:xfrm>
        </p:spPr>
        <p:txBody>
          <a:bodyPr anchor="ctr">
            <a:normAutofit/>
          </a:bodyPr>
          <a:lstStyle/>
          <a:p>
            <a:pPr marL="0" indent="0" algn="ctr">
              <a:buNone/>
            </a:pPr>
            <a:r>
              <a:rPr lang="en-US" sz="3200" b="0" i="0" u="none" strike="noStrike" dirty="0">
                <a:solidFill>
                  <a:srgbClr val="404040"/>
                </a:solidFill>
                <a:effectLst/>
                <a:latin typeface="Times New Roman" panose="02020603050405020304" pitchFamily="18" charset="0"/>
              </a:rPr>
              <a:t>Can we reduce customer churn by predicting which customers are at risk of churning, and predicting what their needs are in order to reduce this risk?</a:t>
            </a:r>
            <a:endParaRPr lang="en-US" sz="3200" dirty="0">
              <a:solidFill>
                <a:srgbClr val="404040"/>
              </a:solidFill>
            </a:endParaRPr>
          </a:p>
        </p:txBody>
      </p:sp>
      <p:pic>
        <p:nvPicPr>
          <p:cNvPr id="10" name="Audio 9">
            <a:extLst>
              <a:ext uri="{FF2B5EF4-FFF2-40B4-BE49-F238E27FC236}">
                <a16:creationId xmlns:a16="http://schemas.microsoft.com/office/drawing/2014/main" id="{A3F21A0E-1A42-50F2-CA1D-139056D87D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1136522"/>
      </p:ext>
    </p:extLst>
  </p:cSld>
  <p:clrMapOvr>
    <a:masterClrMapping/>
  </p:clrMapOvr>
  <mc:AlternateContent xmlns:mc="http://schemas.openxmlformats.org/markup-compatibility/2006" xmlns:p14="http://schemas.microsoft.com/office/powerpoint/2010/main">
    <mc:Choice Requires="p14">
      <p:transition spd="slow" p14:dur="2000" advTm="26871"/>
    </mc:Choice>
    <mc:Fallback xmlns="">
      <p:transition spd="slow" advTm="26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EC026-5AF4-D48C-5481-DC993507DD4A}"/>
              </a:ext>
            </a:extLst>
          </p:cNvPr>
          <p:cNvSpPr>
            <a:spLocks noGrp="1"/>
          </p:cNvSpPr>
          <p:nvPr>
            <p:ph type="title"/>
          </p:nvPr>
        </p:nvSpPr>
        <p:spPr>
          <a:xfrm>
            <a:off x="8181171" y="2681103"/>
            <a:ext cx="3363974" cy="1495794"/>
          </a:xfrm>
          <a:noFill/>
          <a:ln>
            <a:solidFill>
              <a:srgbClr val="FFFFFF"/>
            </a:solidFill>
          </a:ln>
        </p:spPr>
        <p:txBody>
          <a:bodyPr wrap="square">
            <a:normAutofit/>
          </a:bodyPr>
          <a:lstStyle/>
          <a:p>
            <a:r>
              <a:rPr lang="en-US" dirty="0">
                <a:solidFill>
                  <a:schemeClr val="tx1"/>
                </a:solidFill>
              </a:rPr>
              <a:t>background</a:t>
            </a:r>
          </a:p>
        </p:txBody>
      </p:sp>
      <p:graphicFrame>
        <p:nvGraphicFramePr>
          <p:cNvPr id="14" name="Content Placeholder 2">
            <a:extLst>
              <a:ext uri="{FF2B5EF4-FFF2-40B4-BE49-F238E27FC236}">
                <a16:creationId xmlns:a16="http://schemas.microsoft.com/office/drawing/2014/main" id="{4E56F93E-DA96-BAC1-2042-A40D4DCF0AE0}"/>
              </a:ext>
            </a:extLst>
          </p:cNvPr>
          <p:cNvGraphicFramePr>
            <a:graphicFrameLocks noGrp="1"/>
          </p:cNvGraphicFramePr>
          <p:nvPr>
            <p:ph idx="1"/>
            <p:extLst>
              <p:ext uri="{D42A27DB-BD31-4B8C-83A1-F6EECF244321}">
                <p14:modId xmlns:p14="http://schemas.microsoft.com/office/powerpoint/2010/main" val="1125077540"/>
              </p:ext>
            </p:extLst>
          </p:nvPr>
        </p:nvGraphicFramePr>
        <p:xfrm>
          <a:off x="920750" y="965200"/>
          <a:ext cx="5651500" cy="49688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Audio 17">
            <a:extLst>
              <a:ext uri="{FF2B5EF4-FFF2-40B4-BE49-F238E27FC236}">
                <a16:creationId xmlns:a16="http://schemas.microsoft.com/office/drawing/2014/main" id="{2642D64D-4903-E5E2-2894-4F25D24ECEF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51924721"/>
      </p:ext>
    </p:extLst>
  </p:cSld>
  <p:clrMapOvr>
    <a:masterClrMapping/>
  </p:clrMapOvr>
  <mc:AlternateContent xmlns:mc="http://schemas.openxmlformats.org/markup-compatibility/2006">
    <mc:Choice xmlns:p14="http://schemas.microsoft.com/office/powerpoint/2010/main" Requires="p14">
      <p:transition spd="slow" p14:dur="2000" advTm="38570"/>
    </mc:Choice>
    <mc:Fallback>
      <p:transition spd="slow" advTm="38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EC026-5AF4-D48C-5481-DC993507DD4A}"/>
              </a:ext>
            </a:extLst>
          </p:cNvPr>
          <p:cNvSpPr>
            <a:spLocks noGrp="1"/>
          </p:cNvSpPr>
          <p:nvPr>
            <p:ph type="title"/>
          </p:nvPr>
        </p:nvSpPr>
        <p:spPr>
          <a:xfrm>
            <a:off x="2231136" y="964692"/>
            <a:ext cx="7729728" cy="1188720"/>
          </a:xfrm>
        </p:spPr>
        <p:txBody>
          <a:bodyPr>
            <a:normAutofit/>
          </a:bodyPr>
          <a:lstStyle/>
          <a:p>
            <a:r>
              <a:rPr lang="en-US" dirty="0"/>
              <a:t>Data preprocessing</a:t>
            </a:r>
          </a:p>
        </p:txBody>
      </p:sp>
      <p:graphicFrame>
        <p:nvGraphicFramePr>
          <p:cNvPr id="5" name="Content Placeholder 2">
            <a:extLst>
              <a:ext uri="{FF2B5EF4-FFF2-40B4-BE49-F238E27FC236}">
                <a16:creationId xmlns:a16="http://schemas.microsoft.com/office/drawing/2014/main" id="{7E3BF215-46BF-0B45-1453-966BD70B5C32}"/>
              </a:ext>
            </a:extLst>
          </p:cNvPr>
          <p:cNvGraphicFramePr>
            <a:graphicFrameLocks noGrp="1"/>
          </p:cNvGraphicFramePr>
          <p:nvPr>
            <p:ph idx="1"/>
            <p:extLst>
              <p:ext uri="{D42A27DB-BD31-4B8C-83A1-F6EECF244321}">
                <p14:modId xmlns:p14="http://schemas.microsoft.com/office/powerpoint/2010/main" val="417831602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extLst>
              <a:ext uri="{FF2B5EF4-FFF2-40B4-BE49-F238E27FC236}">
                <a16:creationId xmlns:a16="http://schemas.microsoft.com/office/drawing/2014/main" id="{5AFFFECB-0C29-96DA-02FA-0856A97088D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03229848"/>
      </p:ext>
    </p:extLst>
  </p:cSld>
  <p:clrMapOvr>
    <a:masterClrMapping/>
  </p:clrMapOvr>
  <mc:AlternateContent xmlns:mc="http://schemas.openxmlformats.org/markup-compatibility/2006">
    <mc:Choice xmlns:p14="http://schemas.microsoft.com/office/powerpoint/2010/main" Requires="p14">
      <p:transition spd="slow" p14:dur="2000" advTm="27793"/>
    </mc:Choice>
    <mc:Fallback>
      <p:transition spd="slow" advTm="27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A3A3E-1B6C-55AE-9541-015F68433D6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Exploratory data analysis</a:t>
            </a:r>
          </a:p>
        </p:txBody>
      </p:sp>
      <p:sp>
        <p:nvSpPr>
          <p:cNvPr id="1030" name="Content Placeholder 1029">
            <a:extLst>
              <a:ext uri="{FF2B5EF4-FFF2-40B4-BE49-F238E27FC236}">
                <a16:creationId xmlns:a16="http://schemas.microsoft.com/office/drawing/2014/main" id="{A9EAA66E-36B3-5890-5B7E-8EFDF0EAF3A1}"/>
              </a:ext>
            </a:extLst>
          </p:cNvPr>
          <p:cNvSpPr>
            <a:spLocks noGrp="1"/>
          </p:cNvSpPr>
          <p:nvPr>
            <p:ph idx="1"/>
          </p:nvPr>
        </p:nvSpPr>
        <p:spPr>
          <a:xfrm>
            <a:off x="643468" y="2638044"/>
            <a:ext cx="3363974" cy="3415622"/>
          </a:xfrm>
        </p:spPr>
        <p:txBody>
          <a:bodyPr>
            <a:normAutofit/>
          </a:bodyPr>
          <a:lstStyle/>
          <a:p>
            <a:r>
              <a:rPr lang="en-US">
                <a:solidFill>
                  <a:schemeClr val="bg1"/>
                </a:solidFill>
              </a:rPr>
              <a:t>Distribution of customers who churned is quite evenly distributed from newer to more tenured customers.</a:t>
            </a:r>
          </a:p>
          <a:p>
            <a:r>
              <a:rPr lang="en-US">
                <a:solidFill>
                  <a:schemeClr val="bg1"/>
                </a:solidFill>
              </a:rPr>
              <a:t>Suggests length of time a customer has been with a company does not significantly impact their chances of churning.</a:t>
            </a:r>
          </a:p>
        </p:txBody>
      </p:sp>
      <p:pic>
        <p:nvPicPr>
          <p:cNvPr id="1026" name="Picture 2" descr="A graph of a number of columns&#10;&#10;Description automatically generated with medium confidence">
            <a:extLst>
              <a:ext uri="{FF2B5EF4-FFF2-40B4-BE49-F238E27FC236}">
                <a16:creationId xmlns:a16="http://schemas.microsoft.com/office/drawing/2014/main" id="{EC4BAF50-F03B-0EDE-0662-8A6EB7B19AE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297763" y="1387388"/>
            <a:ext cx="6250769" cy="3922357"/>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A4CC6A70-1689-59B7-9BEC-19EB0B11F6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44664919"/>
      </p:ext>
    </p:extLst>
  </p:cSld>
  <p:clrMapOvr>
    <a:masterClrMapping/>
  </p:clrMapOvr>
  <mc:AlternateContent xmlns:mc="http://schemas.openxmlformats.org/markup-compatibility/2006">
    <mc:Choice xmlns:p14="http://schemas.microsoft.com/office/powerpoint/2010/main" Requires="p14">
      <p:transition spd="slow" p14:dur="2000" advTm="24633"/>
    </mc:Choice>
    <mc:Fallback>
      <p:transition spd="slow" advTm="24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76" name="Rectangle 2075">
            <a:extLst>
              <a:ext uri="{FF2B5EF4-FFF2-40B4-BE49-F238E27FC236}">
                <a16:creationId xmlns:a16="http://schemas.microsoft.com/office/drawing/2014/main" id="{343EE4E4-4F6E-4D0C-8241-7422485C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9085"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2B337-2477-7741-5CCD-8BA5539213C9}"/>
              </a:ext>
            </a:extLst>
          </p:cNvPr>
          <p:cNvSpPr>
            <a:spLocks noGrp="1"/>
          </p:cNvSpPr>
          <p:nvPr>
            <p:ph type="title"/>
          </p:nvPr>
        </p:nvSpPr>
        <p:spPr>
          <a:xfrm>
            <a:off x="6923757" y="1290025"/>
            <a:ext cx="4475892" cy="1188720"/>
          </a:xfrm>
          <a:solidFill>
            <a:srgbClr val="FFFFFF"/>
          </a:solidFill>
          <a:ln>
            <a:solidFill>
              <a:srgbClr val="404040"/>
            </a:solidFill>
          </a:ln>
        </p:spPr>
        <p:txBody>
          <a:bodyPr>
            <a:normAutofit/>
          </a:bodyPr>
          <a:lstStyle/>
          <a:p>
            <a:r>
              <a:rPr lang="en-US"/>
              <a:t>Exploratory data analysis (cont’d)</a:t>
            </a:r>
          </a:p>
        </p:txBody>
      </p:sp>
      <p:sp>
        <p:nvSpPr>
          <p:cNvPr id="2078" name="Rectangle 2077">
            <a:extLst>
              <a:ext uri="{FF2B5EF4-FFF2-40B4-BE49-F238E27FC236}">
                <a16:creationId xmlns:a16="http://schemas.microsoft.com/office/drawing/2014/main" id="{39CDFF21-67C6-4C4C-9A1C-C7726D3D3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966"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80" name="Rectangle 2079">
            <a:extLst>
              <a:ext uri="{FF2B5EF4-FFF2-40B4-BE49-F238E27FC236}">
                <a16:creationId xmlns:a16="http://schemas.microsoft.com/office/drawing/2014/main" id="{E98F8D60-BC6F-4B41-9481-5F49C96A1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2772841-4686-F68B-1BD3-749A601FBFF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88626" y="1939603"/>
            <a:ext cx="4159568" cy="2662123"/>
          </a:xfrm>
          <a:prstGeom prst="rect">
            <a:avLst/>
          </a:prstGeom>
          <a:noFill/>
          <a:extLst>
            <a:ext uri="{909E8E84-426E-40DD-AFC4-6F175D3DCCD1}">
              <a14:hiddenFill xmlns:a14="http://schemas.microsoft.com/office/drawing/2010/main">
                <a:solidFill>
                  <a:srgbClr val="FFFFFF"/>
                </a:solidFill>
              </a14:hiddenFill>
            </a:ext>
          </a:extLst>
        </p:spPr>
      </p:pic>
      <p:sp>
        <p:nvSpPr>
          <p:cNvPr id="2054" name="Content Placeholder 2053">
            <a:extLst>
              <a:ext uri="{FF2B5EF4-FFF2-40B4-BE49-F238E27FC236}">
                <a16:creationId xmlns:a16="http://schemas.microsoft.com/office/drawing/2014/main" id="{07957D47-BD56-7614-492A-6FC4911583FD}"/>
              </a:ext>
            </a:extLst>
          </p:cNvPr>
          <p:cNvSpPr>
            <a:spLocks noGrp="1"/>
          </p:cNvSpPr>
          <p:nvPr>
            <p:ph idx="1"/>
          </p:nvPr>
        </p:nvSpPr>
        <p:spPr>
          <a:xfrm>
            <a:off x="6923757" y="2858703"/>
            <a:ext cx="4475892" cy="3042547"/>
          </a:xfrm>
        </p:spPr>
        <p:txBody>
          <a:bodyPr>
            <a:normAutofit/>
          </a:bodyPr>
          <a:lstStyle/>
          <a:p>
            <a:pPr marL="0" indent="0">
              <a:buNone/>
            </a:pPr>
            <a:r>
              <a:rPr lang="en-US">
                <a:solidFill>
                  <a:srgbClr val="FFFFFF"/>
                </a:solidFill>
              </a:rPr>
              <a:t>Amount of customers churning are proportional to the customers not churning for both France and Spain, but not the case for Germany.</a:t>
            </a:r>
          </a:p>
          <a:p>
            <a:pPr marL="0" indent="0">
              <a:buNone/>
            </a:pPr>
            <a:r>
              <a:rPr lang="en-US">
                <a:solidFill>
                  <a:srgbClr val="FFFFFF"/>
                </a:solidFill>
              </a:rPr>
              <a:t>The ratio of non-churned to churned customers in France and Spain is 20%. </a:t>
            </a:r>
          </a:p>
          <a:p>
            <a:pPr marL="0" indent="0">
              <a:buNone/>
            </a:pPr>
            <a:r>
              <a:rPr lang="en-US">
                <a:solidFill>
                  <a:srgbClr val="FFFFFF"/>
                </a:solidFill>
              </a:rPr>
              <a:t>This ratio is 48% for Germany.</a:t>
            </a:r>
          </a:p>
        </p:txBody>
      </p:sp>
      <p:pic>
        <p:nvPicPr>
          <p:cNvPr id="6" name="Audio 5">
            <a:extLst>
              <a:ext uri="{FF2B5EF4-FFF2-40B4-BE49-F238E27FC236}">
                <a16:creationId xmlns:a16="http://schemas.microsoft.com/office/drawing/2014/main" id="{215EDF22-8DE5-6C20-A5C0-C18ACDB231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96675120"/>
      </p:ext>
    </p:extLst>
  </p:cSld>
  <p:clrMapOvr>
    <a:masterClrMapping/>
  </p:clrMapOvr>
  <mc:AlternateContent xmlns:mc="http://schemas.openxmlformats.org/markup-compatibility/2006">
    <mc:Choice xmlns:p14="http://schemas.microsoft.com/office/powerpoint/2010/main" Requires="p14">
      <p:transition spd="slow" p14:dur="2000" advTm="37598"/>
    </mc:Choice>
    <mc:Fallback>
      <p:transition spd="slow" advTm="37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088" name="Rectangle 3087">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2B9F8-1624-7434-85BA-B4B5A3BB9CD2}"/>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Exploratory data analysis (cont’d)</a:t>
            </a:r>
          </a:p>
        </p:txBody>
      </p:sp>
      <p:sp>
        <p:nvSpPr>
          <p:cNvPr id="3078" name="Content Placeholder 3077">
            <a:extLst>
              <a:ext uri="{FF2B5EF4-FFF2-40B4-BE49-F238E27FC236}">
                <a16:creationId xmlns:a16="http://schemas.microsoft.com/office/drawing/2014/main" id="{8152C9C4-DFD7-A74D-22AD-5F086D409E81}"/>
              </a:ext>
            </a:extLst>
          </p:cNvPr>
          <p:cNvSpPr>
            <a:spLocks noGrp="1"/>
          </p:cNvSpPr>
          <p:nvPr>
            <p:ph idx="1"/>
          </p:nvPr>
        </p:nvSpPr>
        <p:spPr>
          <a:xfrm>
            <a:off x="804672" y="2858703"/>
            <a:ext cx="4475892" cy="3042547"/>
          </a:xfrm>
        </p:spPr>
        <p:txBody>
          <a:bodyPr>
            <a:normAutofit/>
          </a:bodyPr>
          <a:lstStyle/>
          <a:p>
            <a:pPr>
              <a:buFont typeface="Courier New" panose="02070309020205020404" pitchFamily="49" charset="0"/>
              <a:buChar char="o"/>
            </a:pPr>
            <a:r>
              <a:rPr lang="en-US" sz="2000" dirty="0">
                <a:solidFill>
                  <a:srgbClr val="FFFFFF"/>
                </a:solidFill>
              </a:rPr>
              <a:t>Younger customers are less likely to churn</a:t>
            </a:r>
          </a:p>
          <a:p>
            <a:pPr>
              <a:buFont typeface="Courier New" panose="02070309020205020404" pitchFamily="49" charset="0"/>
              <a:buChar char="o"/>
            </a:pPr>
            <a:r>
              <a:rPr lang="en-US" sz="2000" dirty="0">
                <a:solidFill>
                  <a:srgbClr val="FFFFFF"/>
                </a:solidFill>
              </a:rPr>
              <a:t>Between ages 45-60, customers are at a much higher risk of churning.</a:t>
            </a:r>
          </a:p>
          <a:p>
            <a:pPr>
              <a:buFont typeface="Courier New" panose="02070309020205020404" pitchFamily="49" charset="0"/>
              <a:buChar char="o"/>
            </a:pPr>
            <a:r>
              <a:rPr lang="en-US" sz="2000" dirty="0">
                <a:solidFill>
                  <a:srgbClr val="FFFFFF"/>
                </a:solidFill>
              </a:rPr>
              <a:t>Potential cause is retirement age.</a:t>
            </a:r>
          </a:p>
        </p:txBody>
      </p:sp>
      <p:sp>
        <p:nvSpPr>
          <p:cNvPr id="3090" name="Rectangle 3089">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2" name="Rectangle 3091">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3F085DCB-4DA4-8B18-8E38-945B4CFB4C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89" r="38116" b="-3"/>
          <a:stretch/>
        </p:blipFill>
        <p:spPr bwMode="auto">
          <a:xfrm>
            <a:off x="7208520" y="1126397"/>
            <a:ext cx="3867912" cy="4288536"/>
          </a:xfrm>
          <a:prstGeom prst="rect">
            <a:avLst/>
          </a:prstGeom>
          <a:noFill/>
          <a:ln w="31750">
            <a:noFill/>
          </a:ln>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63F3F042-C19B-0068-50DA-1A74A80D56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3465015"/>
      </p:ext>
    </p:extLst>
  </p:cSld>
  <p:clrMapOvr>
    <a:masterClrMapping/>
  </p:clrMapOvr>
  <mc:AlternateContent xmlns:mc="http://schemas.openxmlformats.org/markup-compatibility/2006">
    <mc:Choice xmlns:p14="http://schemas.microsoft.com/office/powerpoint/2010/main" Requires="p14">
      <p:transition spd="slow" p14:dur="2000" advTm="32861"/>
    </mc:Choice>
    <mc:Fallback>
      <p:transition spd="slow" advTm="32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2F0DD6-62B7-86A3-CD89-9EEB65229F38}"/>
              </a:ext>
            </a:extLst>
          </p:cNvPr>
          <p:cNvSpPr>
            <a:spLocks noGrp="1"/>
          </p:cNvSpPr>
          <p:nvPr>
            <p:ph type="title"/>
          </p:nvPr>
        </p:nvSpPr>
        <p:spPr>
          <a:xfrm>
            <a:off x="8181171" y="2681103"/>
            <a:ext cx="3363974" cy="1495794"/>
          </a:xfrm>
          <a:noFill/>
          <a:ln>
            <a:solidFill>
              <a:srgbClr val="FFFFFF"/>
            </a:solidFill>
          </a:ln>
        </p:spPr>
        <p:txBody>
          <a:bodyPr wrap="square">
            <a:normAutofit/>
          </a:bodyPr>
          <a:lstStyle/>
          <a:p>
            <a:r>
              <a:rPr lang="en-US">
                <a:solidFill>
                  <a:srgbClr val="FFFFFF"/>
                </a:solidFill>
              </a:rPr>
              <a:t>analysis</a:t>
            </a:r>
          </a:p>
        </p:txBody>
      </p:sp>
      <p:graphicFrame>
        <p:nvGraphicFramePr>
          <p:cNvPr id="7" name="Content Placeholder 2">
            <a:extLst>
              <a:ext uri="{FF2B5EF4-FFF2-40B4-BE49-F238E27FC236}">
                <a16:creationId xmlns:a16="http://schemas.microsoft.com/office/drawing/2014/main" id="{944EB6D9-8E4A-A30F-064B-5B8F043C8863}"/>
              </a:ext>
            </a:extLst>
          </p:cNvPr>
          <p:cNvGraphicFramePr>
            <a:graphicFrameLocks noGrp="1"/>
          </p:cNvGraphicFramePr>
          <p:nvPr>
            <p:ph idx="1"/>
            <p:extLst>
              <p:ext uri="{D42A27DB-BD31-4B8C-83A1-F6EECF244321}">
                <p14:modId xmlns:p14="http://schemas.microsoft.com/office/powerpoint/2010/main" val="1988969502"/>
              </p:ext>
            </p:extLst>
          </p:nvPr>
        </p:nvGraphicFramePr>
        <p:xfrm>
          <a:off x="920750" y="965200"/>
          <a:ext cx="5651500" cy="49688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Audio 12">
            <a:extLst>
              <a:ext uri="{FF2B5EF4-FFF2-40B4-BE49-F238E27FC236}">
                <a16:creationId xmlns:a16="http://schemas.microsoft.com/office/drawing/2014/main" id="{261D036B-A323-C2E7-1E31-56D43091083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81567323"/>
      </p:ext>
    </p:extLst>
  </p:cSld>
  <p:clrMapOvr>
    <a:masterClrMapping/>
  </p:clrMapOvr>
  <mc:AlternateContent xmlns:mc="http://schemas.openxmlformats.org/markup-compatibility/2006">
    <mc:Choice xmlns:p14="http://schemas.microsoft.com/office/powerpoint/2010/main" Requires="p14">
      <p:transition spd="slow" p14:dur="2000" advTm="27989"/>
    </mc:Choice>
    <mc:Fallback>
      <p:transition spd="slow" advTm="27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156</TotalTime>
  <Words>2618</Words>
  <Application>Microsoft Macintosh PowerPoint</Application>
  <PresentationFormat>Widescreen</PresentationFormat>
  <Paragraphs>155</Paragraphs>
  <Slides>15</Slides>
  <Notes>15</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Arial</vt:lpstr>
      <vt:lpstr>Courier New</vt:lpstr>
      <vt:lpstr>Gill Sans MT</vt:lpstr>
      <vt:lpstr>Söhne</vt:lpstr>
      <vt:lpstr>Times New Roman</vt:lpstr>
      <vt:lpstr>Parcel</vt:lpstr>
      <vt:lpstr>Customer Churn Prediction</vt:lpstr>
      <vt:lpstr>AGENDA</vt:lpstr>
      <vt:lpstr>Business problem</vt:lpstr>
      <vt:lpstr>background</vt:lpstr>
      <vt:lpstr>Data preprocessing</vt:lpstr>
      <vt:lpstr>Exploratory data analysis</vt:lpstr>
      <vt:lpstr>Exploratory data analysis (cont’d)</vt:lpstr>
      <vt:lpstr>Exploratory data analysis (cont’d)</vt:lpstr>
      <vt:lpstr>analysis</vt:lpstr>
      <vt:lpstr>results</vt:lpstr>
      <vt:lpstr>Limitations, assumptions, and challenges</vt:lpstr>
      <vt:lpstr>Implementation plan</vt:lpstr>
      <vt:lpstr>Q&amp;a</vt:lpstr>
      <vt:lpstr>Q&amp;A</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Prediction</dc:title>
  <dc:creator>Alexander Hamedaninia</dc:creator>
  <cp:lastModifiedBy>Alexander Hamedaninia</cp:lastModifiedBy>
  <cp:revision>3</cp:revision>
  <dcterms:created xsi:type="dcterms:W3CDTF">2024-04-27T03:38:39Z</dcterms:created>
  <dcterms:modified xsi:type="dcterms:W3CDTF">2024-04-30T06:42:31Z</dcterms:modified>
</cp:coreProperties>
</file>